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320" r:id="rId5"/>
    <p:sldId id="362" r:id="rId6"/>
    <p:sldId id="384" r:id="rId7"/>
    <p:sldId id="385" r:id="rId8"/>
    <p:sldId id="390" r:id="rId9"/>
    <p:sldId id="391" r:id="rId10"/>
    <p:sldId id="392" r:id="rId11"/>
    <p:sldId id="393" r:id="rId12"/>
    <p:sldId id="395" r:id="rId13"/>
    <p:sldId id="397" r:id="rId14"/>
    <p:sldId id="399" r:id="rId15"/>
    <p:sldId id="402" r:id="rId16"/>
    <p:sldId id="411" r:id="rId17"/>
    <p:sldId id="414" r:id="rId18"/>
    <p:sldId id="415" r:id="rId19"/>
    <p:sldId id="416" r:id="rId20"/>
    <p:sldId id="417" r:id="rId21"/>
    <p:sldId id="418" r:id="rId22"/>
    <p:sldId id="420" r:id="rId23"/>
    <p:sldId id="421" r:id="rId24"/>
    <p:sldId id="423" r:id="rId25"/>
    <p:sldId id="424" r:id="rId26"/>
    <p:sldId id="425" r:id="rId27"/>
    <p:sldId id="471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00"/>
    <a:srgbClr val="990000"/>
    <a:srgbClr val="CC0000"/>
    <a:srgbClr val="FF6600"/>
    <a:srgbClr val="006600"/>
    <a:srgbClr val="FF0000"/>
    <a:srgbClr val="336600"/>
    <a:srgbClr val="0099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105" d="100"/>
          <a:sy n="105" d="100"/>
        </p:scale>
        <p:origin x="13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88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33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Statistička teorija se koristi za opisivanje zvučnog polja:</a:t>
            </a:r>
          </a:p>
          <a:p>
            <a:pPr marL="144000" marR="0" lvl="0" indent="-144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prostorija velikih dimenzija: </a:t>
            </a:r>
            <a:r>
              <a:rPr lang="sl-SI" sz="1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  V</a:t>
            </a:r>
            <a:r>
              <a:rPr lang="sl-SI" sz="1000" baseline="30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1/3 </a:t>
            </a:r>
            <a:r>
              <a:rPr lang="sl-SI" sz="1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;</a:t>
            </a:r>
            <a:endParaRPr lang="en-US" sz="1000" baseline="30000" dirty="0">
              <a:solidFill>
                <a:srgbClr val="000066"/>
              </a:solidFill>
              <a:latin typeface="Arial" charset="0"/>
            </a:endParaRPr>
          </a:p>
          <a:p>
            <a:pPr marL="144000" marR="0" lvl="0" indent="-1440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prostorija nepravilnog oblika sa nehomogenom strukturom graničnih površina u pogledu njihove apsorpcione moći;</a:t>
            </a:r>
            <a:endParaRPr lang="en-US" sz="1000" baseline="30000" dirty="0">
              <a:solidFill>
                <a:srgbClr val="000066"/>
              </a:solidFill>
              <a:latin typeface="Arial" charset="0"/>
            </a:endParaRPr>
          </a:p>
          <a:p>
            <a:pPr marL="144000" marR="0" lvl="0" indent="-144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na višim frekvencijama, </a:t>
            </a:r>
            <a:r>
              <a:rPr lang="sl-SI" sz="1000" i="1" dirty="0">
                <a:solidFill>
                  <a:srgbClr val="000066"/>
                </a:solidFill>
                <a:latin typeface="Arial" charset="0"/>
              </a:rPr>
              <a:t>f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 &gt; 100 Hz.</a:t>
            </a:r>
            <a:endParaRPr lang="en-US" sz="1000" baseline="30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Statistička teorija se zasniva na Zakonu o održanju energije: Pu=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Pr+P</a:t>
            </a:r>
            <a:r>
              <a:rPr lang="hr-HR" sz="1000" dirty="0">
                <a:solidFill>
                  <a:srgbClr val="000066"/>
                </a:solidFill>
                <a:latin typeface="Arial" charset="0"/>
                <a:sym typeface="Symbol" panose="05050102010706020507" pitchFamily="18" charset="2"/>
              </a:rPr>
              <a:t>.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Prostorija se smatra rezervoarom zvučne energije u kome se odigrava proces generisanja i “trošenja” zvučne energije.</a:t>
            </a:r>
            <a:endParaRPr lang="en-US" sz="1000" baseline="30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Posmatra se prostorija sa relativno malim srednjim koeficijentom apsorpcije (manjim od 0.3) u koj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u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 je smešten izvor zvuka zvučne snage </a:t>
            </a:r>
            <a:r>
              <a:rPr lang="sl-SI" sz="1000" i="1" dirty="0">
                <a:solidFill>
                  <a:srgbClr val="000066"/>
                </a:solidFill>
                <a:latin typeface="Arial" charset="0"/>
              </a:rPr>
              <a:t>P</a:t>
            </a:r>
            <a:r>
              <a:rPr lang="sl-SI" sz="1000" i="1" baseline="-25000" dirty="0">
                <a:solidFill>
                  <a:srgbClr val="000066"/>
                </a:solidFill>
                <a:latin typeface="Arial" charset="0"/>
              </a:rPr>
              <a:t>a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, koji generiše i definiše ukupnu zvučnu energiju u prostoriji.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Kada prostorija ima relativno mali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ko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e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ficijent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apsorpcije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,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zvučni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talasi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koje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generiše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izvor zvuka </a:t>
            </a:r>
            <a:r>
              <a:rPr lang="hr-HR" sz="1000" dirty="0">
                <a:solidFill>
                  <a:srgbClr val="000066"/>
                </a:solidFill>
              </a:rPr>
              <a:t>se 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višestruko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reflektuju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(pri svakoj refleksiji gubi se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deo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zvučne energije), pre nego što oslabe toliko da se njihov doprinos ukupnom zvučnom polju može zanemariti.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15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Dugo zadržavanje zvučnih talasa i energije u prostoriji omogućava uvođenje </a:t>
            </a:r>
            <a:r>
              <a:rPr lang="hr-HR" sz="1000" dirty="0" err="1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sledećih</a:t>
            </a:r>
            <a:r>
              <a:rPr lang="hr-HR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hipoteza:</a:t>
            </a:r>
          </a:p>
          <a:p>
            <a:pPr marL="180000" marR="0" lvl="0" indent="-180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SzTx/>
              <a:buFont typeface="+mj-lt"/>
              <a:buAutoNum type="arabicPeriod"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 svaku tačku prostorije istovremeno dolazi mnoštvo talasa koji su prešli različite puteve, tako da imaju različite amplitude i fazne stavove.</a:t>
            </a:r>
          </a:p>
          <a:p>
            <a:pPr marL="180000" marR="0" lvl="0" indent="-180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SzTx/>
              <a:buFont typeface="+mj-lt"/>
              <a:buAutoNum type="arabicPeriod"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 svakoj tački prostorije su svi pravci nailaska talasa i </a:t>
            </a:r>
            <a:r>
              <a:rPr lang="hr-HR" sz="1000" dirty="0" err="1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nihovi</a:t>
            </a:r>
            <a:r>
              <a:rPr lang="hr-HR" sz="1000" dirty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 fazni stavovi podjednako zastupljeni i </a:t>
            </a:r>
            <a:r>
              <a:rPr lang="hr-HR" sz="1000" dirty="0" err="1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verovatni</a:t>
            </a:r>
            <a:r>
              <a:rPr lang="hr-HR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0000" marR="0" lvl="0" indent="-180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SzTx/>
              <a:buFont typeface="+mj-lt"/>
              <a:buAutoNum type="arabicPeriod"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Svaki </a:t>
            </a:r>
            <a:r>
              <a:rPr lang="hr-HR" sz="1000" dirty="0" err="1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talas</a:t>
            </a:r>
            <a:r>
              <a:rPr lang="hr-HR" sz="1000" dirty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 pri svom kretanju kroz prostoriju prođe dovoljno blizu </a:t>
            </a:r>
            <a:r>
              <a:rPr lang="hr-HR" sz="1000" dirty="0" err="1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svak</a:t>
            </a:r>
            <a:r>
              <a:rPr 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e</a:t>
            </a:r>
            <a:r>
              <a:rPr lang="hr-HR" sz="1000" dirty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hr-HR" sz="1000" dirty="0" err="1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tačk</a:t>
            </a:r>
            <a:r>
              <a:rPr lang="en-US" sz="1000" dirty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e</a:t>
            </a:r>
            <a:r>
              <a:rPr lang="hr-HR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prostorije.</a:t>
            </a:r>
          </a:p>
          <a:p>
            <a:pPr algn="just">
              <a:spcBef>
                <a:spcPts val="600"/>
              </a:spcBef>
            </a:pPr>
            <a:r>
              <a:rPr lang="hr-HR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Ako su ispunjene navedene hipoteze, tada u prostoriji postoji </a:t>
            </a:r>
            <a:r>
              <a:rPr lang="hr-HR" sz="1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DIFUZNO i HOMOGENO </a:t>
            </a:r>
            <a:r>
              <a:rPr lang="hr-HR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zvučno polje.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Difuznost i homogenost zvučnog polja su </a:t>
            </a:r>
            <a:r>
              <a:rPr lang="hr-HR" sz="1000" dirty="0" err="1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osnov</a:t>
            </a:r>
            <a:r>
              <a:rPr lang="hr-HR" sz="1000" dirty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 za </a:t>
            </a:r>
            <a:r>
              <a:rPr lang="hr-HR" sz="1000" dirty="0" err="1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primenu</a:t>
            </a:r>
            <a:r>
              <a:rPr lang="hr-HR" sz="1000" dirty="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rPr>
              <a:t> Statističke teorije.</a:t>
            </a:r>
          </a:p>
          <a:p>
            <a:pPr algn="just">
              <a:spcBef>
                <a:spcPts val="600"/>
              </a:spcBef>
            </a:pPr>
            <a:r>
              <a:rPr lang="hr-HR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Posledica</a:t>
            </a:r>
            <a:r>
              <a:rPr lang="hr-HR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difuznosti i homogenosti zvučnog polja je da je </a:t>
            </a:r>
            <a:r>
              <a:rPr lang="hr-HR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intenzitet zvuka u svim tačkama prostorije isti.</a:t>
            </a: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Izuzetak postoji samo u neposrednoj blizini zvučnog izvora </a:t>
            </a:r>
            <a:r>
              <a:rPr lang="hr-HR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gde</a:t>
            </a:r>
            <a:r>
              <a:rPr lang="hr-HR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direktan </a:t>
            </a:r>
            <a:r>
              <a:rPr lang="hr-HR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talas</a:t>
            </a:r>
            <a:r>
              <a:rPr lang="hr-HR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može biti dominantan i to uglavnom u slučaju kada prostorija ima srednji koeficijent apsorpcije veći od 0.3.</a:t>
            </a: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Posledica</a:t>
            </a:r>
            <a:r>
              <a:rPr lang="hr-HR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ispunjenosti hipoteza H1 i H2: </a:t>
            </a:r>
            <a:r>
              <a:rPr lang="hr-HR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Rezultujući</a:t>
            </a:r>
            <a:r>
              <a:rPr lang="hr-HR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intenzitet zvuka u ma kojoj tački prostorije jednak je zbiru intenziteta zvuka svih zvučnih talasa koji </a:t>
            </a:r>
            <a:r>
              <a:rPr lang="hr-HR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dospevaju</a:t>
            </a:r>
            <a:r>
              <a:rPr lang="hr-HR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u tu tačku: </a:t>
            </a:r>
            <a:r>
              <a:rPr lang="hr-HR" sz="1000" b="1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hr-HR" sz="10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hr-HR" sz="10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</a:t>
            </a:r>
            <a:r>
              <a:rPr lang="hr-HR" sz="1000" b="1" i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I</a:t>
            </a:r>
            <a:r>
              <a:rPr lang="hr-HR" sz="1000" b="1" i="1" baseline="-25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i</a:t>
            </a:r>
            <a:r>
              <a:rPr lang="hr-HR" sz="1000" b="1" i="1" baseline="-2500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hr-HR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.</a:t>
            </a:r>
            <a:endParaRPr lang="hr-HR" sz="10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47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RS" sz="1000" dirty="0">
                <a:solidFill>
                  <a:srgbClr val="000066"/>
                </a:solidFill>
              </a:rPr>
              <a:t>Proces nastajanja i slabljenja zvučnog polja u prostoriji podrazumeva tri faze:</a:t>
            </a:r>
          </a:p>
          <a:p>
            <a:pPr marL="228600" marR="0" lvl="0" indent="-2286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r-HR" sz="1000" b="1" dirty="0">
                <a:solidFill>
                  <a:srgbClr val="990000"/>
                </a:solidFill>
                <a:latin typeface="Arial" charset="0"/>
              </a:rPr>
              <a:t>Rast zvučne energije,</a:t>
            </a:r>
          </a:p>
          <a:p>
            <a:pPr marL="228600" marR="0" lvl="0" indent="-2286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r-HR" sz="1000" b="1" dirty="0">
                <a:solidFill>
                  <a:srgbClr val="990000"/>
                </a:solidFill>
              </a:rPr>
              <a:t>Stacionarno stanje,</a:t>
            </a:r>
          </a:p>
          <a:p>
            <a:pPr marL="228600" marR="0" lvl="0" indent="-2286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r-HR" sz="1000" b="1" dirty="0">
                <a:solidFill>
                  <a:srgbClr val="990000"/>
                </a:solidFill>
              </a:rPr>
              <a:t>Opadanje zvučne energije.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Prva faza, </a:t>
            </a:r>
            <a:r>
              <a:rPr lang="hr-HR" sz="1000" dirty="0">
                <a:solidFill>
                  <a:srgbClr val="990000"/>
                </a:solidFill>
                <a:latin typeface="Arial" charset="0"/>
              </a:rPr>
              <a:t>Rast zvučne energije,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podrazumeva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sledeće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pPr marL="171450" marR="0" lvl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Izvor zvuka nakon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uključivanja stalno emituje zvučnu energiju.</a:t>
            </a:r>
            <a:endParaRPr lang="en-US" sz="1000" baseline="30000" dirty="0">
              <a:solidFill>
                <a:srgbClr val="000066"/>
              </a:solidFill>
              <a:latin typeface="Arial" charset="0"/>
            </a:endParaRPr>
          </a:p>
          <a:p>
            <a:pPr marL="171450" marR="0" lvl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Ukupna energija u prostoriji </a:t>
            </a:r>
            <a:r>
              <a:rPr lang="sl-SI" sz="1000" dirty="0">
                <a:solidFill>
                  <a:srgbClr val="000066"/>
                </a:solidFill>
              </a:rPr>
              <a:t>se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u početku povećava.</a:t>
            </a:r>
            <a:endParaRPr lang="en-US" sz="1000" baseline="30000" dirty="0">
              <a:solidFill>
                <a:srgbClr val="000066"/>
              </a:solidFill>
              <a:latin typeface="Arial" charset="0"/>
            </a:endParaRPr>
          </a:p>
          <a:p>
            <a:pPr marL="171450" marR="0" lvl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Gubici energije na graničnim površinama prostorije su srazmerni ukupnoj raspoloživoj energiji u prostoriji, tako da nakon </a:t>
            </a:r>
            <a:r>
              <a:rPr lang="sl-SI" sz="1000" dirty="0">
                <a:solidFill>
                  <a:srgbClr val="000066"/>
                </a:solidFill>
              </a:rPr>
              <a:t>uključenja izvora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rastu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i gubici </a:t>
            </a:r>
            <a:r>
              <a:rPr lang="sl-SI" sz="1000" dirty="0">
                <a:solidFill>
                  <a:srgbClr val="000066"/>
                </a:solidFill>
              </a:rPr>
              <a:t>zvučne energije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en-US" sz="1000" baseline="30000" dirty="0">
              <a:solidFill>
                <a:srgbClr val="000066"/>
              </a:solidFill>
              <a:latin typeface="Arial" charset="0"/>
            </a:endParaRP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Druga faza, </a:t>
            </a:r>
            <a:r>
              <a:rPr lang="hr-HR" sz="1000" dirty="0">
                <a:solidFill>
                  <a:srgbClr val="990000"/>
                </a:solidFill>
                <a:latin typeface="Arial" charset="0"/>
              </a:rPr>
              <a:t>Stacionarno stanje,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podrazumeva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sledeće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pPr marL="171450" marR="0" lvl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Gubici zvučne energije postaju u jednom trenutku jednaki zvučnoj energiji koju emituje izvor: P</a:t>
            </a:r>
            <a:r>
              <a:rPr lang="sl-SI" sz="1000" baseline="-25000" dirty="0">
                <a:solidFill>
                  <a:srgbClr val="000066"/>
                </a:solidFill>
                <a:sym typeface="Symbol" panose="05050102010706020507" pitchFamily="18" charset="2"/>
              </a:rPr>
              <a:t></a:t>
            </a:r>
            <a:r>
              <a:rPr lang="sl-SI" sz="1000" dirty="0">
                <a:solidFill>
                  <a:srgbClr val="000066"/>
                </a:solidFill>
              </a:rPr>
              <a:t>=P</a:t>
            </a:r>
            <a:r>
              <a:rPr lang="sl-SI" sz="1000" baseline="-25000" dirty="0">
                <a:solidFill>
                  <a:srgbClr val="000066"/>
                </a:solidFill>
              </a:rPr>
              <a:t>a</a:t>
            </a:r>
            <a:r>
              <a:rPr lang="sl-SI" sz="1000" dirty="0">
                <a:solidFill>
                  <a:srgbClr val="000066"/>
                </a:solidFill>
              </a:rPr>
              <a:t>;</a:t>
            </a:r>
          </a:p>
          <a:p>
            <a:pPr marL="171450" marR="0" lvl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Ukupna zvučna energija u prostoriji prestaje da raste i stanje ostaje nepromenjeno (stacionarno) sve dok izvor radi.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Treća faza, </a:t>
            </a:r>
            <a:r>
              <a:rPr lang="hr-HR" sz="1000" dirty="0">
                <a:solidFill>
                  <a:srgbClr val="990000"/>
                </a:solidFill>
                <a:latin typeface="Arial" charset="0"/>
              </a:rPr>
              <a:t>Opadanje zvučne energije,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podrazumeva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sledeće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pPr marL="171450" marR="0" lvl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Ukupna energija u prostoriji po prestanku rada izvora počinje da opada usled gubitaka koji nastaju na graničnim površinama prostorije.</a:t>
            </a:r>
          </a:p>
          <a:p>
            <a:pPr marL="171450" marR="0" lvl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Proces se završava kada se sva raspoloživa energija u prostoriji apsorbuje na graničnim površinama.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sz="1000" dirty="0">
              <a:solidFill>
                <a:srgbClr val="990000"/>
              </a:solidFill>
              <a:latin typeface="Arial" charset="0"/>
            </a:endParaRPr>
          </a:p>
          <a:p>
            <a:pPr algn="just">
              <a:spcBef>
                <a:spcPts val="600"/>
              </a:spcBef>
            </a:pP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39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Proces i brzina opadanja zvučne energije u prostoriji po prestanku rada izvora zvuka se opisuje vremenom reverberacije.</a:t>
            </a:r>
          </a:p>
          <a:p>
            <a:pPr algn="just">
              <a:spcBef>
                <a:spcPts val="600"/>
              </a:spcBef>
            </a:pPr>
            <a:r>
              <a:rPr lang="hr-HR" sz="1000" b="1" dirty="0">
                <a:solidFill>
                  <a:srgbClr val="990000"/>
                </a:solidFill>
                <a:latin typeface="Arial" charset="0"/>
              </a:rPr>
              <a:t>Vreme reverberacije</a:t>
            </a:r>
            <a:r>
              <a:rPr lang="hr-HR" sz="1000" b="1" dirty="0">
                <a:solidFill>
                  <a:srgbClr val="990000"/>
                </a:solidFill>
              </a:rPr>
              <a:t>,</a:t>
            </a:r>
            <a:r>
              <a:rPr lang="hr-HR" sz="10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hr-HR" sz="1000" b="1" i="1" dirty="0">
                <a:solidFill>
                  <a:srgbClr val="990000"/>
                </a:solidFill>
                <a:latin typeface="Arial" charset="0"/>
              </a:rPr>
              <a:t>T</a:t>
            </a:r>
            <a:r>
              <a:rPr lang="hr-HR" sz="1000" b="1" i="1" baseline="-25000" dirty="0">
                <a:solidFill>
                  <a:srgbClr val="990000"/>
                </a:solidFill>
                <a:latin typeface="Arial" charset="0"/>
              </a:rPr>
              <a:t>R</a:t>
            </a:r>
            <a:r>
              <a:rPr lang="hr-HR" sz="1000" b="1" baseline="-2500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hr-HR" sz="1000" b="1" dirty="0">
                <a:solidFill>
                  <a:srgbClr val="990000"/>
                </a:solidFill>
                <a:latin typeface="Arial" charset="0"/>
                <a:sym typeface="Symbol" pitchFamily="18" charset="2"/>
              </a:rPr>
              <a:t>s,</a:t>
            </a:r>
            <a:r>
              <a:rPr lang="hr-HR" sz="10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se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definiše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kao vreme potrebno da zvučna energija u prostoriji opadne nakon isključenja izvora zvuka na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milioniti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deo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vrednosti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u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odnosu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na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stacionarno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stanj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e</a:t>
            </a:r>
            <a:r>
              <a:rPr lang="sr-Latn-CS" sz="1000" dirty="0">
                <a:solidFill>
                  <a:srgbClr val="000066"/>
                </a:solidFill>
              </a:rPr>
              <a:t>, ili </a:t>
            </a:r>
            <a:r>
              <a:rPr lang="hr-HR" sz="1000" dirty="0">
                <a:solidFill>
                  <a:srgbClr val="000066"/>
                </a:solidFill>
              </a:rPr>
              <a:t>kao vreme potrebno da nivo zvuka u prostoriji opadne nakon isključenja izvora zvuka za 60 dB 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odnosu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na</a:t>
            </a:r>
            <a:r>
              <a:rPr lang="hr-HR" sz="1000" dirty="0">
                <a:solidFill>
                  <a:srgbClr val="000066"/>
                </a:solidFill>
              </a:rPr>
              <a:t> stacionarno </a:t>
            </a:r>
            <a:r>
              <a:rPr lang="hr-HR" sz="1000" dirty="0" err="1">
                <a:solidFill>
                  <a:srgbClr val="000066"/>
                </a:solidFill>
              </a:rPr>
              <a:t>stanj</a:t>
            </a:r>
            <a:r>
              <a:rPr lang="en-US" sz="1000" dirty="0">
                <a:solidFill>
                  <a:srgbClr val="000066"/>
                </a:solidFill>
              </a:rPr>
              <a:t>e</a:t>
            </a:r>
            <a:r>
              <a:rPr lang="x-none" sz="1000" dirty="0">
                <a:solidFill>
                  <a:srgbClr val="000066"/>
                </a:solidFill>
              </a:rPr>
              <a:t>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Nakon isključenja izvora zvuka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,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gustina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zvučne energije </a:t>
            </a:r>
            <a:r>
              <a:rPr lang="hr-HR" sz="1000" dirty="0">
                <a:solidFill>
                  <a:srgbClr val="000066"/>
                </a:solidFill>
              </a:rPr>
              <a:t>u prostoriji 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(odnosno intenzitet zvuka) opada po </a:t>
            </a:r>
            <a:r>
              <a:rPr lang="hr-HR" sz="1000" dirty="0">
                <a:solidFill>
                  <a:srgbClr val="336600"/>
                </a:solidFill>
                <a:latin typeface="Arial" charset="0"/>
              </a:rPr>
              <a:t>eksponencijalnom zakonu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, dok nivo zvuka opada po </a:t>
            </a:r>
            <a:r>
              <a:rPr lang="hr-HR" sz="1000" dirty="0">
                <a:solidFill>
                  <a:srgbClr val="990000"/>
                </a:solidFill>
                <a:latin typeface="Arial" charset="0"/>
              </a:rPr>
              <a:t>linearnom zakonu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.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U slučaju homogenog i difuznog zvučnog polja u prostoriji, osnovne karakteristike vremena reverberacije prostorije su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sledeće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pPr marL="180000" marR="0" lvl="0" indent="-180000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Vreme reverberacije je isto u svim tačkama prostorije. </a:t>
            </a:r>
          </a:p>
          <a:p>
            <a:pPr marL="180000" marR="0" lvl="0" indent="-180000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Vreme reverberacije ne zavisi od položaja izvora zvuka. </a:t>
            </a:r>
          </a:p>
          <a:p>
            <a:pPr marL="180000" marR="0" lvl="0" indent="-180000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Vreme reverberacije zavisi od zapremine prostorije i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apsorpcionih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osobina graničnih površina.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56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Jedan od načina za izračunavanje vremena reverberacije je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primena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dirty="0" err="1">
                <a:solidFill>
                  <a:srgbClr val="990000"/>
                </a:solidFill>
                <a:latin typeface="Arial" charset="0"/>
              </a:rPr>
              <a:t>Sabinovog</a:t>
            </a:r>
            <a:r>
              <a:rPr lang="hr-HR" sz="1000" dirty="0">
                <a:solidFill>
                  <a:srgbClr val="990000"/>
                </a:solidFill>
                <a:latin typeface="Arial" charset="0"/>
              </a:rPr>
              <a:t> obrasca.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990000"/>
                </a:solidFill>
                <a:latin typeface="Arial" charset="0"/>
              </a:rPr>
              <a:t>Sabino</a:t>
            </a:r>
            <a:r>
              <a:rPr lang="en-US" sz="1000" dirty="0">
                <a:solidFill>
                  <a:srgbClr val="990000"/>
                </a:solidFill>
                <a:latin typeface="Arial" charset="0"/>
              </a:rPr>
              <a:t>v</a:t>
            </a:r>
            <a:r>
              <a:rPr lang="hr-HR" sz="1000" dirty="0">
                <a:solidFill>
                  <a:srgbClr val="990000"/>
                </a:solidFill>
                <a:latin typeface="Arial" charset="0"/>
              </a:rPr>
              <a:t> obrazac 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je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primenljiv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za prostorije sa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pribli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ž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no difuznim zvučnim poljem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gde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je </a:t>
            </a:r>
            <a:br>
              <a:rPr lang="hr-HR" sz="1000" dirty="0">
                <a:solidFill>
                  <a:srgbClr val="000066"/>
                </a:solidFill>
                <a:latin typeface="Arial" charset="0"/>
              </a:rPr>
            </a:br>
            <a:r>
              <a:rPr lang="hr-HR" sz="1000" dirty="0">
                <a:solidFill>
                  <a:srgbClr val="990000"/>
                </a:solidFill>
                <a:latin typeface="Arial" charset="0"/>
              </a:rPr>
              <a:t>T</a:t>
            </a:r>
            <a:r>
              <a:rPr lang="hr-HR" sz="1000" baseline="-25000" dirty="0">
                <a:solidFill>
                  <a:srgbClr val="990000"/>
                </a:solidFill>
                <a:latin typeface="Arial" charset="0"/>
              </a:rPr>
              <a:t>R</a:t>
            </a:r>
            <a:r>
              <a:rPr lang="en-US" sz="1000" baseline="-2500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1000" dirty="0">
                <a:solidFill>
                  <a:srgbClr val="990000"/>
                </a:solidFill>
                <a:latin typeface="Arial" charset="0"/>
              </a:rPr>
              <a:t>&gt; 0.8 [s]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Vreme reverberacije je osnovna akustička karakteristika prostorije koja omogućava izračunavanje intenziteta zvuka u stacionarnom stanju </a:t>
            </a:r>
            <a:r>
              <a:rPr lang="hr-HR" sz="1000" i="1" dirty="0">
                <a:solidFill>
                  <a:srgbClr val="000066"/>
                </a:solidFill>
                <a:latin typeface="Arial" charset="0"/>
              </a:rPr>
              <a:t>I</a:t>
            </a:r>
            <a:r>
              <a:rPr lang="hr-HR" sz="1000" baseline="-25000" dirty="0">
                <a:solidFill>
                  <a:srgbClr val="000066"/>
                </a:solidFill>
                <a:latin typeface="Arial" charset="0"/>
              </a:rPr>
              <a:t>0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, kao što je prikazano izrazima na slajdu.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89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Pri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izvo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đenju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Sabinovog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obrasca je uzeto u obzir samo slabljenje energije zvuka 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usled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apsorpcije graničnih površina. Na višim frekvencijama treba uzeti u obzir i 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disipaciju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zvuka u vazduhu definisanu </a:t>
            </a:r>
            <a:r>
              <a:rPr lang="sr-Latn-CS" sz="1000" dirty="0">
                <a:solidFill>
                  <a:srgbClr val="990000"/>
                </a:solidFill>
                <a:latin typeface="Arial" charset="0"/>
              </a:rPr>
              <a:t>koeficijentom </a:t>
            </a:r>
            <a:r>
              <a:rPr lang="sr-Latn-CS" sz="1000" dirty="0" err="1">
                <a:solidFill>
                  <a:srgbClr val="990000"/>
                </a:solidFill>
                <a:latin typeface="Arial" charset="0"/>
              </a:rPr>
              <a:t>disipacije</a:t>
            </a:r>
            <a:r>
              <a:rPr lang="sr-Latn-CS" sz="1000" dirty="0">
                <a:solidFill>
                  <a:srgbClr val="990000"/>
                </a:solidFill>
                <a:latin typeface="Arial" charset="0"/>
              </a:rPr>
              <a:t> m.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Pored toga što važi samo za prostorije sa T</a:t>
            </a:r>
            <a:r>
              <a:rPr lang="sr-Latn-CS" sz="1000" baseline="-25000" dirty="0">
                <a:solidFill>
                  <a:srgbClr val="000066"/>
                </a:solidFill>
                <a:latin typeface="Arial" charset="0"/>
              </a:rPr>
              <a:t>R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&gt;</a:t>
            </a:r>
            <a:r>
              <a:rPr lang="x-none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0.8</a:t>
            </a:r>
            <a:r>
              <a:rPr lang="x-none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s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sr-Latn-CS" sz="1000" dirty="0" err="1">
                <a:solidFill>
                  <a:srgbClr val="000066"/>
                </a:solidFill>
              </a:rPr>
              <a:t>Sabinov</a:t>
            </a:r>
            <a:r>
              <a:rPr lang="sr-Latn-CS" sz="1000" dirty="0">
                <a:solidFill>
                  <a:srgbClr val="000066"/>
                </a:solidFill>
              </a:rPr>
              <a:t> obrazac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ima </a:t>
            </a:r>
            <a:r>
              <a:rPr lang="sr-Latn-CS" sz="1000" dirty="0">
                <a:solidFill>
                  <a:srgbClr val="990000"/>
                </a:solidFill>
                <a:latin typeface="Arial" charset="0"/>
              </a:rPr>
              <a:t>još jedan nedostatak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: 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Pri potpunoj apsorpciji graničnih površina prostorije, kada je srednji koeficijent apsorpcije prostorije jednak jedinici, vreme reverberacije nije jednako nuli!</a:t>
            </a:r>
          </a:p>
          <a:p>
            <a:pPr algn="just">
              <a:spcBef>
                <a:spcPts val="600"/>
              </a:spcBef>
            </a:pP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60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 err="1">
                <a:solidFill>
                  <a:srgbClr val="990000"/>
                </a:solidFill>
                <a:latin typeface="Arial" charset="0"/>
              </a:rPr>
              <a:t>Eyring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je 1930. god. izveo novu, precizniju formulu za 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vreme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reverberacije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, uzimajući u obzir broj refleksija u prostoriji i dužinu srednjeg slobodnog puta.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Srednji koeficijent apsorpcije je definisan na način kako je prikazano donjim izrazom na slajdu. 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algn="just">
              <a:spcBef>
                <a:spcPts val="600"/>
              </a:spcBef>
            </a:pP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52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sz="1000" dirty="0">
                <a:solidFill>
                  <a:srgbClr val="990000"/>
                </a:solidFill>
              </a:rPr>
              <a:t>M</a:t>
            </a:r>
            <a:r>
              <a:rPr lang="en-US" sz="1000" dirty="0" err="1">
                <a:solidFill>
                  <a:srgbClr val="990000"/>
                </a:solidFill>
                <a:latin typeface="Arial" charset="0"/>
              </a:rPr>
              <a:t>erenj</a:t>
            </a:r>
            <a:r>
              <a:rPr lang="x-none" sz="1000" dirty="0">
                <a:solidFill>
                  <a:srgbClr val="990000"/>
                </a:solidFill>
                <a:latin typeface="Arial" charset="0"/>
              </a:rPr>
              <a:t>e</a:t>
            </a:r>
            <a:r>
              <a:rPr lang="en-US" sz="100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sl-SI" sz="1000" dirty="0">
                <a:solidFill>
                  <a:srgbClr val="990000"/>
                </a:solidFill>
                <a:latin typeface="Arial" charset="0"/>
              </a:rPr>
              <a:t>vremena reverberacije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podrazumeva korišćenje izvora širokopojasnog zvuka za generisanje zvučnog polja.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Nakon postizanja stacionarnog stanja, izvor zvuka se isključuje i prati se proces opadanja zvučne energije. 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Vreme reverberacije</a:t>
            </a:r>
            <a:r>
              <a:rPr lang="hr-HR" sz="1000" dirty="0">
                <a:solidFill>
                  <a:srgbClr val="000066"/>
                </a:solidFill>
              </a:rPr>
              <a:t> se </a:t>
            </a:r>
            <a:r>
              <a:rPr lang="sl-SI" sz="1000" dirty="0">
                <a:solidFill>
                  <a:srgbClr val="000066"/>
                </a:solidFill>
              </a:rPr>
              <a:t>određuje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na osnovu krive opadanja nivoa zvuka</a:t>
            </a:r>
            <a:r>
              <a:rPr lang="sr-Latn-RS" sz="1000" dirty="0">
                <a:solidFill>
                  <a:srgbClr val="000066"/>
                </a:solidFill>
              </a:rPr>
              <a:t>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za svaki tercni frekvencijski opseg od 50 Hz </a:t>
            </a:r>
            <a:r>
              <a:rPr lang="sl-SI" sz="1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do 10 kHz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. 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Vreme reverberacije je frekvencijski zavisna veličina!</a:t>
            </a:r>
            <a:endParaRPr lang="hr-HR" sz="10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90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U proceduri merenja vremena reverberacije ponekad nije moguće ostvariti dinamiku pada nivoa zvuka od 60 dB, pa se vreme reverberacije određuje na osnovu pada nivoa zvuka od 20 dB (T</a:t>
            </a:r>
            <a:r>
              <a:rPr lang="sl-SI" sz="1000" baseline="-25000" dirty="0">
                <a:solidFill>
                  <a:srgbClr val="000066"/>
                </a:solidFill>
                <a:latin typeface="Arial" charset="0"/>
              </a:rPr>
              <a:t>R20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), 25 dB (T</a:t>
            </a:r>
            <a:r>
              <a:rPr lang="sl-SI" sz="1000" baseline="-25000" dirty="0">
                <a:solidFill>
                  <a:srgbClr val="000066"/>
                </a:solidFill>
                <a:latin typeface="Arial" charset="0"/>
              </a:rPr>
              <a:t>R25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), 30 dB (T</a:t>
            </a:r>
            <a:r>
              <a:rPr lang="sl-SI" sz="1000" baseline="-25000" dirty="0">
                <a:solidFill>
                  <a:srgbClr val="000066"/>
                </a:solidFill>
                <a:latin typeface="Arial" charset="0"/>
              </a:rPr>
              <a:t>R30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), ... 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Vreme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reverberacije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defini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vreme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adr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avanja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zvučne energije u prostoriji, odnosno brzinu 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nestanka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zvučne energije nakon isključenja izvora.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Veće vreme reverberacije znači duže zadržavanje</a:t>
            </a:r>
            <a:r>
              <a:rPr lang="en-U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zvučne </a:t>
            </a:r>
            <a:r>
              <a:rPr lang="en-US" sz="1000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energije</a:t>
            </a:r>
            <a:r>
              <a:rPr lang="sr-Latn-R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u prostoriji</a:t>
            </a:r>
            <a:r>
              <a:rPr lang="sl-SI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! </a:t>
            </a:r>
            <a:endParaRPr lang="hr-HR" sz="10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Duže vreme reverberacije utiče na razumljivost govora u prostorijama.</a:t>
            </a:r>
            <a:endParaRPr lang="hr-HR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98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b="0" dirty="0">
                <a:solidFill>
                  <a:srgbClr val="000066"/>
                </a:solidFill>
                <a:latin typeface="Arial" charset="0"/>
              </a:rPr>
              <a:t>Optimalno vreme reverberacije zavisi od namene prostorije i njene zapremine.</a:t>
            </a:r>
            <a:endParaRPr lang="hr-HR" sz="1000" b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5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Izraz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za gustinu zvučne energije u prostoriji u stacionarnom stanju E</a:t>
            </a:r>
            <a:r>
              <a:rPr lang="sr-Latn-CS" sz="1000" baseline="-25000" dirty="0">
                <a:solidFill>
                  <a:srgbClr val="000066"/>
                </a:solidFill>
                <a:latin typeface="Arial" charset="0"/>
              </a:rPr>
              <a:t>0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, određen Statist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i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čkom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teorijom, obuhvata gustinu energiju direktnog talasa i gustinu energije svih reflektovanih talasa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Za prostorije sa malim srednjim koeficijentom apsorpcije (</a:t>
            </a:r>
            <a:r>
              <a:rPr lang="sr-Latn-CS" sz="1000" dirty="0">
                <a:solidFill>
                  <a:srgbClr val="000066"/>
                </a:solidFill>
                <a:latin typeface="Arial" charset="0"/>
                <a:sym typeface="Symbol" panose="05050102010706020507" pitchFamily="18" charset="2"/>
              </a:rPr>
              <a:t></a:t>
            </a:r>
            <a:r>
              <a:rPr lang="sr-Latn-CS" sz="1000" baseline="-25000" dirty="0">
                <a:solidFill>
                  <a:srgbClr val="000066"/>
                </a:solidFill>
                <a:latin typeface="Arial" charset="0"/>
                <a:sym typeface="Symbol" panose="05050102010706020507" pitchFamily="18" charset="2"/>
              </a:rPr>
              <a:t>sr</a:t>
            </a:r>
            <a:r>
              <a:rPr lang="sr-Latn-CS" sz="1000" dirty="0">
                <a:solidFill>
                  <a:srgbClr val="000066"/>
                </a:solidFill>
                <a:latin typeface="Arial" charset="0"/>
                <a:sym typeface="Symbol" panose="05050102010706020507" pitchFamily="18" charset="2"/>
              </a:rPr>
              <a:t>0.3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), dejstvo direktnog talasa je značajno samo u zoni neposredno pored izvora zvuka. 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Za prostorije sa velikim koeficijentom apsorpcije (</a:t>
            </a:r>
            <a:r>
              <a:rPr lang="sr-Latn-CS" sz="1000" dirty="0">
                <a:solidFill>
                  <a:srgbClr val="000066"/>
                </a:solidFill>
                <a:latin typeface="Arial" charset="0"/>
                <a:sym typeface="Symbol" panose="05050102010706020507" pitchFamily="18" charset="2"/>
              </a:rPr>
              <a:t></a:t>
            </a:r>
            <a:r>
              <a:rPr lang="sr-Latn-CS" sz="1000" baseline="-25000" dirty="0" err="1">
                <a:solidFill>
                  <a:srgbClr val="000066"/>
                </a:solidFill>
                <a:latin typeface="Arial" charset="0"/>
                <a:sym typeface="Symbol" panose="05050102010706020507" pitchFamily="18" charset="2"/>
              </a:rPr>
              <a:t>sr</a:t>
            </a:r>
            <a:r>
              <a:rPr lang="sr-Latn-CS" sz="1000" dirty="0">
                <a:solidFill>
                  <a:srgbClr val="000066"/>
                </a:solidFill>
                <a:latin typeface="Arial" charset="0"/>
                <a:sym typeface="Symbol" panose="05050102010706020507" pitchFamily="18" charset="2"/>
              </a:rPr>
              <a:t>&gt;0.3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), dominantno dejstvo direktnog talasa nije ograničeno samo na zonu neposredno pored izvora zvuka. 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Kod prostorija sa velikim koeficijentom apsorpcije zvučne energije se definišu sledeće karakteristične zone: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144000" marR="0" lvl="0" indent="-144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sz="1000" dirty="0">
                <a:solidFill>
                  <a:srgbClr val="990000"/>
                </a:solidFill>
                <a:latin typeface="Arial" charset="0"/>
              </a:rPr>
              <a:t>Zona direktnog zvuka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– zona u kojoj je dominantan uticaj direktnog talasa,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144000" marR="0" lvl="0" indent="-144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sz="1000" dirty="0">
                <a:solidFill>
                  <a:srgbClr val="990000"/>
                </a:solidFill>
                <a:latin typeface="Arial" charset="0"/>
              </a:rPr>
              <a:t>Granični radijus</a:t>
            </a:r>
            <a:r>
              <a:rPr lang="sr-Cyrl-CS" sz="100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sr-Latn-CS" sz="1000" dirty="0">
                <a:solidFill>
                  <a:srgbClr val="990000"/>
                </a:solidFill>
                <a:latin typeface="Arial" charset="0"/>
              </a:rPr>
              <a:t>prostorije</a:t>
            </a:r>
            <a:r>
              <a:rPr lang="sl-SI" sz="100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– rastojanje od izvora zvuka na kome je energija direktnog talasa jednaka energiji reflektovanih talasa, 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144000" marR="0" lvl="0" indent="-144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sz="1000" dirty="0">
                <a:solidFill>
                  <a:srgbClr val="990000"/>
                </a:solidFill>
                <a:latin typeface="Arial" charset="0"/>
              </a:rPr>
              <a:t>Zona reflektovanog zvuka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– zona u kojoj je dominantan uticaj reflektovanih talasa.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Na rastojanjima manjim od graničnog radijusa </a:t>
            </a:r>
            <a:r>
              <a:rPr lang="sl-SI" sz="1000" dirty="0">
                <a:solidFill>
                  <a:srgbClr val="990000"/>
                </a:solidFill>
                <a:latin typeface="Arial" charset="0"/>
              </a:rPr>
              <a:t>dominira direktan zvuk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, dok na rastojanjima koja su veća od graničnog radijusa </a:t>
            </a:r>
            <a:r>
              <a:rPr lang="sl-SI" sz="1000" dirty="0">
                <a:solidFill>
                  <a:srgbClr val="990000"/>
                </a:solidFill>
                <a:latin typeface="Arial" charset="0"/>
              </a:rPr>
              <a:t>dominira reflektovan zvuk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5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marR="0" lvl="0" indent="-144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990000"/>
                </a:solidFill>
                <a:latin typeface="Arial" charset="0"/>
              </a:rPr>
              <a:t>Gustina energije direktnog zvuka 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za neusmereni izvor zvuka E</a:t>
            </a:r>
            <a:r>
              <a:rPr lang="sr-Latn-CS" sz="1000" baseline="-25000" dirty="0">
                <a:solidFill>
                  <a:srgbClr val="000066"/>
                </a:solidFill>
                <a:latin typeface="Arial" charset="0"/>
              </a:rPr>
              <a:t>d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se određuje kao i u slobodnom prostoru: izraz 1.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144000" marR="0" lvl="0" indent="-144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990000"/>
                </a:solidFill>
                <a:latin typeface="Arial" charset="0"/>
              </a:rPr>
              <a:t>Gustina energije reflektovanog zvuka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za neusmereni izvor E</a:t>
            </a:r>
            <a:r>
              <a:rPr lang="sr-Latn-CS" sz="1000" baseline="-25000" dirty="0">
                <a:solidFill>
                  <a:srgbClr val="000066"/>
                </a:solidFill>
                <a:latin typeface="Arial" charset="0"/>
              </a:rPr>
              <a:t>r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se određuje polazeći od ukupne gustine energije u stacionarnom stanju, koja obuhvata direktan i reflektovan zvuk. Gustina energije koja se dobija nakon prve refleksije predstavlja </a:t>
            </a:r>
            <a:r>
              <a:rPr lang="sr-Latn-CS" sz="1000" dirty="0">
                <a:solidFill>
                  <a:srgbClr val="990000"/>
                </a:solidFill>
                <a:latin typeface="Arial" charset="0"/>
              </a:rPr>
              <a:t>gustinu reflektovane energije</a:t>
            </a:r>
            <a:r>
              <a:rPr lang="sr-Latn-RS" sz="1000" dirty="0">
                <a:solidFill>
                  <a:srgbClr val="000066"/>
                </a:solidFill>
                <a:latin typeface="Arial" charset="0"/>
              </a:rPr>
              <a:t>. Predstavljena je izrazom 2 na slajdu.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144000" marR="0" lvl="0" indent="-144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990000"/>
                </a:solidFill>
                <a:latin typeface="Arial" charset="0"/>
              </a:rPr>
              <a:t>Ukupna gustina energije zvuka u prostoriji E </a:t>
            </a:r>
            <a:r>
              <a:rPr lang="sr-Latn-CS" sz="1000" dirty="0">
                <a:solidFill>
                  <a:srgbClr val="000066"/>
                </a:solidFill>
              </a:rPr>
              <a:t>se 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dobija kao zbir 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gustin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a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energije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direktnog i reflektovanog zvuka, što je prikazano izrazom 3 na slajdu.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144000" indent="-144000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000" dirty="0">
                <a:solidFill>
                  <a:srgbClr val="800000"/>
                </a:solidFill>
              </a:rPr>
              <a:t>Rezultujući (ukupni) intenzitet zvuka </a:t>
            </a:r>
            <a:r>
              <a:rPr lang="sr-Latn-RS" sz="1000" dirty="0">
                <a:solidFill>
                  <a:srgbClr val="000066"/>
                </a:solidFill>
              </a:rPr>
              <a:t>u ma kojoj tački prostora dat je izrazom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29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CS" sz="1000" b="1" dirty="0">
                <a:solidFill>
                  <a:srgbClr val="800000"/>
                </a:solidFill>
                <a:latin typeface="Arial" charset="0"/>
              </a:rPr>
              <a:t>Granični radijus prostorije </a:t>
            </a:r>
            <a:r>
              <a:rPr lang="sr-Latn-CS" sz="1000" b="1" i="1" dirty="0" err="1">
                <a:solidFill>
                  <a:srgbClr val="800000"/>
                </a:solidFill>
                <a:latin typeface="Arial" charset="0"/>
              </a:rPr>
              <a:t>r</a:t>
            </a:r>
            <a:r>
              <a:rPr lang="sr-Latn-CS" sz="1000" b="1" i="1" baseline="-25000" dirty="0" err="1">
                <a:solidFill>
                  <a:srgbClr val="800000"/>
                </a:solidFill>
                <a:latin typeface="Arial" charset="0"/>
              </a:rPr>
              <a:t>g</a:t>
            </a:r>
            <a:r>
              <a:rPr lang="sr-Latn-CS" sz="1000" dirty="0">
                <a:solidFill>
                  <a:srgbClr val="000066"/>
                </a:solidFill>
              </a:rPr>
              <a:t> se dobija izjednačavanjem izraza za intenzitet direktnog i </a:t>
            </a:r>
            <a:r>
              <a:rPr lang="sr-Latn-CS" sz="1000" dirty="0" err="1">
                <a:solidFill>
                  <a:srgbClr val="000066"/>
                </a:solidFill>
              </a:rPr>
              <a:t>refl</a:t>
            </a:r>
            <a:r>
              <a:rPr lang="en-US" sz="1000" dirty="0">
                <a:solidFill>
                  <a:srgbClr val="000066"/>
                </a:solidFill>
              </a:rPr>
              <a:t>e</a:t>
            </a:r>
            <a:r>
              <a:rPr lang="sr-Latn-CS" sz="1000" dirty="0" err="1">
                <a:solidFill>
                  <a:srgbClr val="000066"/>
                </a:solidFill>
              </a:rPr>
              <a:t>ktovanog</a:t>
            </a:r>
            <a:r>
              <a:rPr lang="sr-Latn-CS" sz="1000" dirty="0">
                <a:solidFill>
                  <a:srgbClr val="000066"/>
                </a:solidFill>
              </a:rPr>
              <a:t> zvuka.</a:t>
            </a:r>
            <a:endParaRPr lang="sr-Latn-CS" sz="1000" dirty="0">
              <a:solidFill>
                <a:srgbClr val="000066"/>
              </a:solidFill>
              <a:latin typeface="Arial" charset="0"/>
            </a:endParaRP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Granični radijus </a:t>
            </a:r>
            <a:r>
              <a:rPr lang="sl-SI" sz="1000" dirty="0">
                <a:solidFill>
                  <a:srgbClr val="990000"/>
                </a:solidFill>
                <a:latin typeface="Arial" charset="0"/>
              </a:rPr>
              <a:t>zavisi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 od apsorpcionih karakteristika prostorije</a:t>
            </a:r>
            <a:r>
              <a:rPr lang="x-none" sz="1000" dirty="0">
                <a:solidFill>
                  <a:srgbClr val="000066"/>
                </a:solidFill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x-none" sz="1000" dirty="0">
                <a:solidFill>
                  <a:srgbClr val="000066"/>
                </a:solidFill>
                <a:latin typeface="Arial" charset="0"/>
              </a:rPr>
              <a:t>Granični radijus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l-SI" sz="1000" dirty="0">
                <a:solidFill>
                  <a:srgbClr val="990000"/>
                </a:solidFill>
                <a:latin typeface="Arial" charset="0"/>
              </a:rPr>
              <a:t>ne zavisi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od zvučne snage izvora.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93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Granični radijus se može odrediti i na osnovu 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vremena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reverberacije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Iz konačnog izraza se zaključuje da se granični radijus povećava sa porastom zapremine i smanjuje sa porastom vremena reverberacije. 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algn="just"/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1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en-US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</a:rPr>
              <a:t>Z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atvoreni prostor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podrazumeva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fizičku formu bilo kakvog oblika, koja geometrijski ograničava zvučno polje na ograničenu prostornu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celinu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.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66"/>
                </a:solidFill>
                <a:latin typeface="Arial" charset="0"/>
              </a:rPr>
              <a:t>O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graničava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nje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zvučno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g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polj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a </a:t>
            </a:r>
            <a:r>
              <a:rPr lang="en-US" sz="1000" dirty="0">
                <a:solidFill>
                  <a:srgbClr val="000066"/>
                </a:solidFill>
              </a:rPr>
              <a:t>se</a:t>
            </a:r>
            <a:r>
              <a:rPr lang="x-none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ostvaruje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grani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čnim površinama čija je specifična impedansa </a:t>
            </a:r>
            <a:r>
              <a:rPr lang="sl-SI" sz="1000" i="1" dirty="0">
                <a:solidFill>
                  <a:srgbClr val="000066"/>
                </a:solidFill>
                <a:latin typeface="Arial" charset="0"/>
              </a:rPr>
              <a:t>Z</a:t>
            </a:r>
            <a:r>
              <a:rPr lang="sl-SI" sz="1000" baseline="-25000" dirty="0">
                <a:solidFill>
                  <a:srgbClr val="000066"/>
                </a:solidFill>
                <a:latin typeface="Arial" charset="0"/>
              </a:rPr>
              <a:t>S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 mnogo veća od impedanse sredine u kojoj se prostiru zvučni talasi </a:t>
            </a:r>
            <a:r>
              <a:rPr lang="sl-SI" sz="1000" i="1" dirty="0">
                <a:solidFill>
                  <a:srgbClr val="000066"/>
                </a:solidFill>
                <a:latin typeface="Arial" charset="0"/>
              </a:rPr>
              <a:t>Z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 = </a:t>
            </a:r>
            <a:r>
              <a:rPr lang="sl-SI" sz="1000" i="1" dirty="0">
                <a:solidFill>
                  <a:srgbClr val="000066"/>
                </a:solidFill>
                <a:latin typeface="Arial" charset="0"/>
                <a:sym typeface="Symbol"/>
              </a:rPr>
              <a:t>c</a:t>
            </a:r>
            <a:r>
              <a:rPr lang="sl-SI" sz="1000" dirty="0">
                <a:solidFill>
                  <a:srgbClr val="000066"/>
                </a:solidFill>
              </a:rPr>
              <a:t>:  </a:t>
            </a:r>
            <a:r>
              <a:rPr lang="sl-SI" sz="1000" i="1" dirty="0">
                <a:solidFill>
                  <a:srgbClr val="800000"/>
                </a:solidFill>
              </a:rPr>
              <a:t>Z</a:t>
            </a:r>
            <a:r>
              <a:rPr lang="sl-SI" sz="1000" baseline="-25000" dirty="0">
                <a:solidFill>
                  <a:srgbClr val="800000"/>
                </a:solidFill>
              </a:rPr>
              <a:t>S</a:t>
            </a:r>
            <a:r>
              <a:rPr lang="sl-SI" sz="1000" dirty="0">
                <a:solidFill>
                  <a:srgbClr val="800000"/>
                </a:solidFill>
              </a:rPr>
              <a:t> &gt;&gt; </a:t>
            </a:r>
            <a:r>
              <a:rPr lang="sl-SI" sz="1000" i="1" dirty="0">
                <a:solidFill>
                  <a:srgbClr val="800000"/>
                </a:solidFill>
                <a:sym typeface="Symbol"/>
              </a:rPr>
              <a:t>c</a:t>
            </a:r>
            <a:r>
              <a:rPr lang="sl-SI" sz="1000" i="1" dirty="0">
                <a:solidFill>
                  <a:srgbClr val="800000"/>
                </a:solidFill>
              </a:rPr>
              <a:t> </a:t>
            </a:r>
            <a:r>
              <a:rPr lang="sl-SI" sz="1000" i="1" dirty="0">
                <a:solidFill>
                  <a:srgbClr val="000066"/>
                </a:solidFill>
              </a:rPr>
              <a:t>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algn="just">
              <a:spcBef>
                <a:spcPts val="600"/>
              </a:spcBef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Zvučni pritisak je u zatvorenom prostoru funkcija prostornih koordinata, promenljiva u vremenu: </a:t>
            </a:r>
            <a:r>
              <a:rPr lang="sl-SI" sz="1000" i="1" dirty="0">
                <a:solidFill>
                  <a:srgbClr val="800000"/>
                </a:solidFill>
              </a:rPr>
              <a:t>p</a:t>
            </a:r>
            <a:r>
              <a:rPr lang="sl-SI" sz="1000" dirty="0">
                <a:solidFill>
                  <a:srgbClr val="800000"/>
                </a:solidFill>
              </a:rPr>
              <a:t> = </a:t>
            </a:r>
            <a:r>
              <a:rPr lang="sl-SI" sz="1000" i="1" dirty="0">
                <a:solidFill>
                  <a:srgbClr val="800000"/>
                </a:solidFill>
              </a:rPr>
              <a:t>p</a:t>
            </a:r>
            <a:r>
              <a:rPr lang="sl-SI" sz="1000" dirty="0">
                <a:solidFill>
                  <a:srgbClr val="800000"/>
                </a:solidFill>
              </a:rPr>
              <a:t>(</a:t>
            </a:r>
            <a:r>
              <a:rPr lang="sl-SI" sz="1000" i="1" dirty="0">
                <a:solidFill>
                  <a:srgbClr val="800000"/>
                </a:solidFill>
              </a:rPr>
              <a:t>x</a:t>
            </a:r>
            <a:r>
              <a:rPr lang="sl-SI" sz="1000" dirty="0">
                <a:solidFill>
                  <a:srgbClr val="800000"/>
                </a:solidFill>
              </a:rPr>
              <a:t>,</a:t>
            </a:r>
            <a:r>
              <a:rPr lang="sl-SI" sz="1000" i="1" dirty="0">
                <a:solidFill>
                  <a:srgbClr val="800000"/>
                </a:solidFill>
              </a:rPr>
              <a:t>y</a:t>
            </a:r>
            <a:r>
              <a:rPr lang="sl-SI" sz="1000" dirty="0">
                <a:solidFill>
                  <a:srgbClr val="800000"/>
                </a:solidFill>
              </a:rPr>
              <a:t>,</a:t>
            </a:r>
            <a:r>
              <a:rPr lang="sl-SI" sz="1000" i="1" dirty="0">
                <a:solidFill>
                  <a:srgbClr val="800000"/>
                </a:solidFill>
              </a:rPr>
              <a:t>z</a:t>
            </a:r>
            <a:r>
              <a:rPr lang="sl-SI" sz="1000" dirty="0">
                <a:solidFill>
                  <a:srgbClr val="800000"/>
                </a:solidFill>
              </a:rPr>
              <a:t>,</a:t>
            </a:r>
            <a:r>
              <a:rPr lang="sl-SI" sz="1000" i="1" dirty="0">
                <a:solidFill>
                  <a:srgbClr val="800000"/>
                </a:solidFill>
              </a:rPr>
              <a:t>t</a:t>
            </a:r>
            <a:r>
              <a:rPr lang="sl-SI" sz="1000" dirty="0">
                <a:solidFill>
                  <a:srgbClr val="800000"/>
                </a:solidFill>
              </a:rPr>
              <a:t>)</a:t>
            </a:r>
            <a:r>
              <a:rPr lang="sl-SI" sz="1000" dirty="0">
                <a:solidFill>
                  <a:srgbClr val="000066"/>
                </a:solidFill>
              </a:rPr>
              <a:t>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2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U zavisnosti od dimenzija zatvorenog prostora i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karakteristik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izvora zvučnog polja, može se izvršiti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podela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na: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000" b="1" dirty="0">
                <a:solidFill>
                  <a:srgbClr val="000066"/>
                </a:solidFill>
                <a:latin typeface="Arial" charset="0"/>
              </a:rPr>
              <a:t>Zatvoreni prostor malih dimenzija  i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000" b="1" dirty="0">
                <a:solidFill>
                  <a:srgbClr val="000066"/>
                </a:solidFill>
                <a:latin typeface="Arial" charset="0"/>
              </a:rPr>
              <a:t>Zatvoreni prostor velikih dimenzija.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b="1" dirty="0">
                <a:solidFill>
                  <a:srgbClr val="800000"/>
                </a:solidFill>
                <a:latin typeface="Arial" charset="0"/>
              </a:rPr>
              <a:t>Zatvoreni prostor malih dimenzija, </a:t>
            </a:r>
            <a:r>
              <a:rPr lang="sl-SI" sz="1000" b="1" dirty="0">
                <a:solidFill>
                  <a:srgbClr val="800000"/>
                </a:solidFill>
                <a:latin typeface="Arial" charset="0"/>
                <a:sym typeface="Symbol" pitchFamily="18" charset="2"/>
              </a:rPr>
              <a:t>&gt;&gt;V</a:t>
            </a:r>
            <a:r>
              <a:rPr lang="sl-SI" sz="1000" b="1" baseline="30000" dirty="0">
                <a:solidFill>
                  <a:srgbClr val="800000"/>
                </a:solidFill>
                <a:latin typeface="Arial" charset="0"/>
                <a:sym typeface="Symbol" pitchFamily="18" charset="2"/>
              </a:rPr>
              <a:t>1/3 </a:t>
            </a:r>
            <a:r>
              <a:rPr lang="sl-SI" sz="1000" b="1" dirty="0">
                <a:solidFill>
                  <a:srgbClr val="800000"/>
                </a:solidFill>
                <a:latin typeface="Arial" charset="0"/>
                <a:sym typeface="Symbol" pitchFamily="18" charset="2"/>
              </a:rPr>
              <a:t>:</a:t>
            </a:r>
            <a:endParaRPr lang="en-US" sz="1000" b="1" baseline="30000" dirty="0">
              <a:solidFill>
                <a:srgbClr val="800000"/>
              </a:solidFill>
              <a:latin typeface="Arial" charset="0"/>
            </a:endParaRPr>
          </a:p>
          <a:p>
            <a:pPr marL="171450" marR="0" lvl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Talasna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dužina zvuka je </a:t>
            </a:r>
            <a:r>
              <a:rPr lang="hr-HR" sz="1000" dirty="0">
                <a:solidFill>
                  <a:srgbClr val="990000"/>
                </a:solidFill>
                <a:latin typeface="Arial" charset="0"/>
              </a:rPr>
              <a:t>veća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od svih dimenzija zatvorenog prostora.</a:t>
            </a:r>
          </a:p>
          <a:p>
            <a:pPr marL="171450" marR="0" lvl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Parametri zvučnog polja (npr. zvučni pritisak) su vremenski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promenljivi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i nezavisni od prostornih koordinata (pozicije u zatvorenom prostoru).</a:t>
            </a:r>
          </a:p>
          <a:p>
            <a:pPr marL="171450" marR="0" lvl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Zvučno polje se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modeluje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primenom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analogija sa električnim kolima.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b="1" dirty="0">
                <a:solidFill>
                  <a:srgbClr val="800000"/>
                </a:solidFill>
                <a:latin typeface="Arial" charset="0"/>
              </a:rPr>
              <a:t>Zatvoreni prostor </a:t>
            </a:r>
            <a:r>
              <a:rPr lang="sl-SI" sz="1000" b="1" dirty="0">
                <a:solidFill>
                  <a:srgbClr val="800000"/>
                </a:solidFill>
              </a:rPr>
              <a:t>velik</a:t>
            </a:r>
            <a:r>
              <a:rPr lang="sl-SI" sz="1000" b="1" dirty="0">
                <a:solidFill>
                  <a:srgbClr val="800000"/>
                </a:solidFill>
                <a:latin typeface="Arial" charset="0"/>
              </a:rPr>
              <a:t>ih dimenzija, </a:t>
            </a:r>
            <a:r>
              <a:rPr lang="sl-SI" sz="1000" b="1" dirty="0">
                <a:solidFill>
                  <a:srgbClr val="800000"/>
                </a:solidFill>
                <a:latin typeface="Arial" charset="0"/>
                <a:sym typeface="Symbol" pitchFamily="18" charset="2"/>
              </a:rPr>
              <a:t> </a:t>
            </a:r>
            <a:r>
              <a:rPr lang="sl-SI" sz="1000" b="1" dirty="0">
                <a:solidFill>
                  <a:srgbClr val="800000"/>
                </a:solidFill>
                <a:sym typeface="Symbol" pitchFamily="18" charset="2"/>
              </a:rPr>
              <a:t> </a:t>
            </a:r>
            <a:r>
              <a:rPr lang="sl-SI" sz="1000" b="1" dirty="0">
                <a:solidFill>
                  <a:srgbClr val="8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sl-SI" sz="1000" b="1" baseline="30000" dirty="0">
                <a:solidFill>
                  <a:srgbClr val="800000"/>
                </a:solidFill>
                <a:latin typeface="Arial" charset="0"/>
                <a:sym typeface="Symbol" pitchFamily="18" charset="2"/>
              </a:rPr>
              <a:t>1/3 </a:t>
            </a:r>
            <a:r>
              <a:rPr lang="sl-SI" sz="1000" b="1" dirty="0">
                <a:solidFill>
                  <a:srgbClr val="800000"/>
                </a:solidFill>
                <a:latin typeface="Arial" charset="0"/>
                <a:sym typeface="Symbol" pitchFamily="18" charset="2"/>
              </a:rPr>
              <a:t>:</a:t>
            </a:r>
            <a:endParaRPr lang="en-US" sz="1000" b="1" baseline="30000" dirty="0">
              <a:solidFill>
                <a:srgbClr val="800000"/>
              </a:solidFill>
              <a:latin typeface="Arial" charset="0"/>
            </a:endParaRPr>
          </a:p>
          <a:p>
            <a:pPr marL="171450" marR="0" lvl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Talasna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dužina zvuka je </a:t>
            </a:r>
            <a:r>
              <a:rPr lang="hr-HR" sz="1000" dirty="0">
                <a:solidFill>
                  <a:srgbClr val="990000"/>
                </a:solidFill>
                <a:latin typeface="Arial" charset="0"/>
              </a:rPr>
              <a:t>manja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od svih dimenzija zatvorenog prostora.</a:t>
            </a:r>
          </a:p>
          <a:p>
            <a:pPr marL="171450" marR="0" lvl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Parametri zvučnog polja (npr. zvučni pritisak) su vremenski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promenljivi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i zavisni od prostornih koordinata (pozicije u zatvorenom prostoru).</a:t>
            </a:r>
          </a:p>
          <a:p>
            <a:pPr marL="171450" marR="0" lvl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Generisani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zvučni talasi </a:t>
            </a:r>
            <a:r>
              <a:rPr lang="sr-Latn-CS" sz="1000" dirty="0">
                <a:solidFill>
                  <a:srgbClr val="000066"/>
                </a:solidFill>
              </a:rPr>
              <a:t>se 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prostiru u svim pravcima, višestruko se odbijaju od graničnih površina gubeći 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deo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zvučne energije i stvarajući vrlo složene procese refleksije, interferencije, difrakcije, 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apsor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p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cije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i 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prigušenja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171450" marR="0" lvl="0" indent="-1714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Pojave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su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veoma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slo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žene, tako da se e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g</a:t>
            </a:r>
            <a:r>
              <a:rPr lang="sr-Latn-CS" sz="1000" dirty="0" err="1">
                <a:solidFill>
                  <a:srgbClr val="000066"/>
                </a:solidFill>
              </a:rPr>
              <a:t>zaktno</a:t>
            </a:r>
            <a:r>
              <a:rPr lang="sr-Latn-CS" sz="1000" dirty="0">
                <a:solidFill>
                  <a:srgbClr val="000066"/>
                </a:solidFill>
              </a:rPr>
              <a:t> mogu 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rešiti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samo u slučaju jednostavnih geometrijskih oblika prostora sa homogenom strukturom materijala na graničnim 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provršinama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3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Zvučno polje u zatvorenom prostoru velikih dimenzija se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modeluje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primenom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pPr marL="180000" marR="0" lvl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r-HR" sz="1000" b="1" dirty="0">
                <a:solidFill>
                  <a:srgbClr val="800000"/>
                </a:solidFill>
                <a:latin typeface="Arial" charset="0"/>
              </a:rPr>
              <a:t>Geometrijskog modela; 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Zvučne pojave se opisuju i objašnjavaju osnovnim principima geometrijske optike.</a:t>
            </a:r>
          </a:p>
          <a:p>
            <a:pPr marL="180000" marR="0" lvl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r-HR" sz="1000" b="1" dirty="0" err="1">
                <a:solidFill>
                  <a:srgbClr val="800000"/>
                </a:solidFill>
                <a:latin typeface="Arial" charset="0"/>
              </a:rPr>
              <a:t>Talasnog</a:t>
            </a:r>
            <a:r>
              <a:rPr lang="hr-HR" sz="1000" b="1" dirty="0">
                <a:solidFill>
                  <a:srgbClr val="800000"/>
                </a:solidFill>
                <a:latin typeface="Arial" charset="0"/>
              </a:rPr>
              <a:t> modela;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Primenjuje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se samo na prostore jednostavnog geometrijskog oblika sa graničnim površinama prostorije od istog materijala.</a:t>
            </a:r>
          </a:p>
          <a:p>
            <a:pPr marL="180000" marR="0" lvl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r-HR" sz="1000" b="1" dirty="0">
                <a:solidFill>
                  <a:srgbClr val="800000"/>
                </a:solidFill>
                <a:latin typeface="Arial" charset="0"/>
              </a:rPr>
              <a:t>Statističkog modela;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Primenjuje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se na prostore velikih dimenzija nepravilnog geometrijskog oblika sa graničnim površinama koje mogu biti od različitih materijala.</a:t>
            </a: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85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b="1" dirty="0">
                <a:solidFill>
                  <a:srgbClr val="990000"/>
                </a:solidFill>
              </a:rPr>
              <a:t>S</a:t>
            </a:r>
            <a:r>
              <a:rPr lang="hr-HR" sz="1000" b="1" dirty="0">
                <a:solidFill>
                  <a:srgbClr val="990000"/>
                </a:solidFill>
                <a:latin typeface="Arial" charset="0"/>
              </a:rPr>
              <a:t>tatistički model </a:t>
            </a:r>
            <a:r>
              <a:rPr lang="hr-HR" sz="1000" dirty="0">
                <a:solidFill>
                  <a:srgbClr val="000066"/>
                </a:solidFill>
              </a:rPr>
              <a:t>se 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bazira na pojavi </a:t>
            </a:r>
            <a:r>
              <a:rPr lang="hr-HR" sz="1000" dirty="0">
                <a:solidFill>
                  <a:srgbClr val="800000"/>
                </a:solidFill>
                <a:latin typeface="Arial" charset="0"/>
              </a:rPr>
              <a:t>disipacije</a:t>
            </a:r>
            <a:r>
              <a:rPr lang="hr-HR" sz="1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– gubljenja zvučne energije na graničnim površinama prostorije.</a:t>
            </a:r>
          </a:p>
          <a:p>
            <a:pPr marL="144000" marR="0" lvl="0" indent="-144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r-HR" sz="1000" dirty="0" err="1">
                <a:solidFill>
                  <a:srgbClr val="000066"/>
                </a:solidFill>
              </a:rPr>
              <a:t>Deo</a:t>
            </a:r>
            <a:r>
              <a:rPr lang="hr-HR" sz="1000" dirty="0">
                <a:solidFill>
                  <a:srgbClr val="000066"/>
                </a:solidFill>
              </a:rPr>
              <a:t> zvučne energije se </a:t>
            </a:r>
            <a:r>
              <a:rPr lang="hr-HR" sz="1000" dirty="0" err="1">
                <a:solidFill>
                  <a:srgbClr val="800000"/>
                </a:solidFill>
              </a:rPr>
              <a:t>reflektuje</a:t>
            </a:r>
            <a:r>
              <a:rPr lang="hr-HR" sz="1000" dirty="0">
                <a:solidFill>
                  <a:srgbClr val="000066"/>
                </a:solidFill>
              </a:rPr>
              <a:t> (A+B+C) 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pri nailasku zvučnih talasa na diskontinuitet sredine sa različitim specifičnim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impedansama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.</a:t>
            </a:r>
          </a:p>
          <a:p>
            <a:pPr marL="144000" marR="0" lvl="0" indent="-144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Deo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energije se nepovratno gubi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usled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dirty="0">
                <a:solidFill>
                  <a:srgbClr val="800000"/>
                </a:solidFill>
                <a:latin typeface="Arial" charset="0"/>
              </a:rPr>
              <a:t>disipacije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i pretvaranja u toplotnu energiju pri prostiranju talasa kroz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vazdušnu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sredinu (E+K) i pri prost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i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ranju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talasa kroz slojeve granične površine prostorije (F+G+H+J+I).</a:t>
            </a:r>
          </a:p>
          <a:p>
            <a:pPr marL="144000" marR="0" lvl="0" indent="-144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Deo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energije se </a:t>
            </a:r>
            <a:r>
              <a:rPr lang="hr-HR" sz="1000" dirty="0">
                <a:solidFill>
                  <a:srgbClr val="800000"/>
                </a:solidFill>
                <a:latin typeface="Arial" charset="0"/>
              </a:rPr>
              <a:t>prenosi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na drugu stranu  granične površine (D).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85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Deo </a:t>
            </a:r>
            <a:r>
              <a:rPr lang="x-none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zvučne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energije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koji se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nepovratno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gubi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apsorbovanjem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slojem</a:t>
            </a:r>
            <a:r>
              <a:rPr lang="en-US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graničnih površina prostorije određen je </a:t>
            </a:r>
            <a:r>
              <a:rPr lang="sl-SI" sz="1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koeficijentom apsorp</a:t>
            </a:r>
            <a:r>
              <a:rPr lang="en-US" sz="1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l-SI" sz="1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ije </a:t>
            </a:r>
            <a:r>
              <a:rPr lang="sl-SI" sz="1000" dirty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, kao osnovnom karakteristikom apsorpcione moći nekog materijala</a:t>
            </a:r>
            <a:r>
              <a:rPr lang="hr-HR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Koeficijent apsorpcije </a:t>
            </a:r>
            <a:r>
              <a:rPr lang="sl-SI" sz="1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l-SI" sz="1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 definiše kao odnos apsorbovane energije u jedinici vremena </a:t>
            </a:r>
            <a:r>
              <a:rPr lang="sl-SI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l-SI" sz="1000" i="1" baseline="-25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 ukupne (incidentne) energije u jedinici vremena </a:t>
            </a:r>
            <a:r>
              <a:rPr lang="sl-SI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l-SI" sz="1000" i="1" baseline="-25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koju donese progresivni talas na graničnu površinu.</a:t>
            </a:r>
            <a:endParaRPr lang="hr-HR" sz="1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Prema </a:t>
            </a:r>
            <a:r>
              <a:rPr lang="sl-SI" sz="1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Zakonu o održanju energije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ukupna energija je jednaka zbiru reflektovane energije </a:t>
            </a:r>
            <a:r>
              <a:rPr lang="sl-SI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l-SI" sz="1000" i="1" baseline="-25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 apsorbovane energije u jedinici vremena </a:t>
            </a:r>
            <a:r>
              <a:rPr lang="sl-SI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l-SI" sz="1000" i="1" baseline="-25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l-SI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tako da postoji </a:t>
            </a:r>
            <a:r>
              <a:rPr lang="sl-SI" sz="1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veza između koeficijenta apsorpcije </a:t>
            </a:r>
            <a:r>
              <a:rPr lang="sl-SI" sz="1000" dirty="0">
                <a:solidFill>
                  <a:srgbClr val="8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l-SI" sz="1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i koeficijenta refleksije </a:t>
            </a:r>
            <a:r>
              <a:rPr lang="sl-SI" sz="1000" i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sl-SI" sz="1000" i="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kao što je dato drugim izrazom na slajdu.</a:t>
            </a:r>
            <a:endParaRPr lang="sr-Latn-RS" sz="1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K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oeficijent apsorpcije zvučne energije je bezdimeziona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lna</a:t>
            </a:r>
            <a:r>
              <a:rPr lang="x-none" sz="1000" dirty="0">
                <a:solidFill>
                  <a:srgbClr val="000066"/>
                </a:solidFill>
              </a:rPr>
              <a:t>,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 frekvencijski zavisna </a:t>
            </a:r>
            <a:r>
              <a:rPr lang="sl-SI" sz="1000" dirty="0">
                <a:solidFill>
                  <a:srgbClr val="000066"/>
                </a:solidFill>
              </a:rPr>
              <a:t>veličina,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 i kreće se u opsegu </a:t>
            </a:r>
            <a:r>
              <a:rPr lang="sl-SI" sz="1000" dirty="0">
                <a:solidFill>
                  <a:srgbClr val="800000"/>
                </a:solidFill>
                <a:latin typeface="Arial" charset="0"/>
              </a:rPr>
              <a:t>0 </a:t>
            </a:r>
            <a:r>
              <a:rPr lang="sl-SI" sz="1000" dirty="0">
                <a:solidFill>
                  <a:srgbClr val="800000"/>
                </a:solidFill>
                <a:latin typeface="Arial" charset="0"/>
                <a:sym typeface="Symbol" pitchFamily="18" charset="2"/>
              </a:rPr>
              <a:t> 1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800000"/>
                </a:solidFill>
                <a:latin typeface="Arial" charset="0"/>
              </a:rPr>
              <a:t>Male vrednosti koeficijenta apsorpcije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imaju materijali čija je specifična impedansa znatno </a:t>
            </a:r>
            <a:r>
              <a:rPr lang="sl-SI" sz="1000" dirty="0">
                <a:solidFill>
                  <a:srgbClr val="000066"/>
                </a:solidFill>
              </a:rPr>
              <a:t>veća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 od specifične impedanse vazduha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. Takvi materijali </a:t>
            </a:r>
            <a:r>
              <a:rPr lang="hr-HR" sz="1000" dirty="0">
                <a:solidFill>
                  <a:srgbClr val="000066"/>
                </a:solidFill>
              </a:rPr>
              <a:t>se 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nazivaju </a:t>
            </a:r>
            <a:r>
              <a:rPr lang="hr-HR" sz="1000" dirty="0" err="1">
                <a:solidFill>
                  <a:srgbClr val="800000"/>
                </a:solidFill>
                <a:latin typeface="Arial" charset="0"/>
              </a:rPr>
              <a:t>reflektujući</a:t>
            </a:r>
            <a:r>
              <a:rPr lang="hr-HR" sz="1000" dirty="0">
                <a:solidFill>
                  <a:srgbClr val="800000"/>
                </a:solidFill>
                <a:latin typeface="Arial" charset="0"/>
              </a:rPr>
              <a:t> materijali 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(beton, staklo, metal...).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800000"/>
                </a:solidFill>
                <a:latin typeface="Arial" charset="0"/>
              </a:rPr>
              <a:t>Velike vrednosti koeficijenta apsorpcije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imaju materijali čija je specifična impedansa bliska specifičnoj impedansi vazduha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. Takvi materijali </a:t>
            </a:r>
            <a:r>
              <a:rPr lang="hr-HR" sz="1000" dirty="0">
                <a:solidFill>
                  <a:srgbClr val="000066"/>
                </a:solidFill>
              </a:rPr>
              <a:t>se 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nazivaju </a:t>
            </a:r>
            <a:r>
              <a:rPr lang="hr-HR" sz="1000" dirty="0" err="1">
                <a:solidFill>
                  <a:srgbClr val="800000"/>
                </a:solidFill>
                <a:latin typeface="Arial" charset="0"/>
              </a:rPr>
              <a:t>apsorpcioni</a:t>
            </a:r>
            <a:r>
              <a:rPr lang="hr-HR" sz="1000" dirty="0">
                <a:solidFill>
                  <a:srgbClr val="800000"/>
                </a:solidFill>
                <a:latin typeface="Arial" charset="0"/>
              </a:rPr>
              <a:t> materijali 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(mekani, rastresiti porozni materijali, akustički i mehanički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apsorberi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...). </a:t>
            </a:r>
            <a:r>
              <a:rPr lang="sl-SI" sz="1000" dirty="0">
                <a:solidFill>
                  <a:srgbClr val="000066"/>
                </a:solidFill>
              </a:rPr>
              <a:t>Koeficijent apsorpcije kod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apsorpcionih materijala je </a:t>
            </a:r>
            <a:r>
              <a:rPr lang="sl-SI" sz="1000" dirty="0">
                <a:solidFill>
                  <a:srgbClr val="800000"/>
                </a:solidFill>
              </a:rPr>
              <a:t>jednak ili veći od </a:t>
            </a:r>
            <a:r>
              <a:rPr lang="sl-SI" sz="1000" dirty="0">
                <a:solidFill>
                  <a:srgbClr val="800000"/>
                </a:solidFill>
                <a:latin typeface="Arial" charset="0"/>
              </a:rPr>
              <a:t>0.3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Koeficijent apsorpcije ima </a:t>
            </a:r>
            <a:r>
              <a:rPr lang="sl-SI" sz="1000" dirty="0">
                <a:solidFill>
                  <a:srgbClr val="800000"/>
                </a:solidFill>
                <a:latin typeface="Arial" charset="0"/>
              </a:rPr>
              <a:t>vrednost 1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 za slučaj otvorenog prozora velikih dimenzija u odnosu na talasnu dužinu zvuka.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97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hr-HR" sz="1000" b="0" dirty="0">
                <a:solidFill>
                  <a:srgbClr val="000066"/>
                </a:solidFill>
              </a:rPr>
              <a:t>U</a:t>
            </a:r>
            <a:r>
              <a:rPr lang="hr-HR" sz="1000" b="0" dirty="0">
                <a:solidFill>
                  <a:srgbClr val="000066"/>
                </a:solidFill>
                <a:latin typeface="Arial" charset="0"/>
              </a:rPr>
              <a:t> praksi je čest slučaj da su granične površine prostorije od materijala različitih </a:t>
            </a:r>
            <a:r>
              <a:rPr lang="hr-HR" sz="1000" b="0" dirty="0" err="1">
                <a:solidFill>
                  <a:srgbClr val="000066"/>
                </a:solidFill>
                <a:latin typeface="Arial" charset="0"/>
              </a:rPr>
              <a:t>apsorpcionih</a:t>
            </a:r>
            <a:r>
              <a:rPr lang="hr-HR" sz="1000" b="0" dirty="0">
                <a:solidFill>
                  <a:srgbClr val="000066"/>
                </a:solidFill>
                <a:latin typeface="Arial" charset="0"/>
              </a:rPr>
              <a:t> karakteristika.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hr-HR" sz="1000" b="0" dirty="0">
                <a:solidFill>
                  <a:srgbClr val="000066"/>
                </a:solidFill>
                <a:latin typeface="Arial" charset="0"/>
              </a:rPr>
              <a:t>Tada se </a:t>
            </a:r>
            <a:r>
              <a:rPr lang="hr-HR" sz="1000" b="0" dirty="0" err="1">
                <a:solidFill>
                  <a:srgbClr val="000066"/>
                </a:solidFill>
                <a:latin typeface="Arial" charset="0"/>
              </a:rPr>
              <a:t>definiše</a:t>
            </a:r>
            <a:r>
              <a:rPr lang="hr-HR" sz="1000" b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b="0" dirty="0">
                <a:solidFill>
                  <a:srgbClr val="800000"/>
                </a:solidFill>
                <a:latin typeface="Arial" charset="0"/>
              </a:rPr>
              <a:t>srednji koeficijent apsorpcije zvuka </a:t>
            </a:r>
            <a:r>
              <a:rPr lang="hr-HR" sz="1000" b="0" dirty="0">
                <a:solidFill>
                  <a:srgbClr val="000066"/>
                </a:solidFill>
                <a:latin typeface="Arial" charset="0"/>
              </a:rPr>
              <a:t>kao što je dato gornjim izrazom na slajdu.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hr-HR" sz="1000" b="0" dirty="0">
                <a:solidFill>
                  <a:srgbClr val="000066"/>
                </a:solidFill>
                <a:latin typeface="Arial" charset="0"/>
              </a:rPr>
              <a:t>Prostorija se sada može tretirati kao da su sve njene granične površine od istog materijala, sa srednjim koeficijentom apsorpcije zvuka.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hr-HR" sz="1000" b="0" dirty="0" err="1">
                <a:solidFill>
                  <a:srgbClr val="800000"/>
                </a:solidFill>
                <a:latin typeface="Arial" charset="0"/>
              </a:rPr>
              <a:t>Apsorpciona</a:t>
            </a:r>
            <a:r>
              <a:rPr lang="hr-HR" sz="1000" b="0" dirty="0">
                <a:solidFill>
                  <a:srgbClr val="800000"/>
                </a:solidFill>
                <a:latin typeface="Arial" charset="0"/>
              </a:rPr>
              <a:t> površina prostorije </a:t>
            </a:r>
            <a:r>
              <a:rPr lang="hr-HR" sz="1000" b="0" dirty="0">
                <a:solidFill>
                  <a:srgbClr val="000066"/>
                </a:solidFill>
                <a:latin typeface="Arial" charset="0"/>
              </a:rPr>
              <a:t>(</a:t>
            </a:r>
            <a:r>
              <a:rPr lang="hr-HR" sz="1000" b="0" dirty="0">
                <a:solidFill>
                  <a:srgbClr val="800000"/>
                </a:solidFill>
                <a:latin typeface="Arial" charset="0"/>
              </a:rPr>
              <a:t>apsorpcija prostorije</a:t>
            </a:r>
            <a:r>
              <a:rPr lang="hr-HR" sz="1000" b="0" dirty="0">
                <a:solidFill>
                  <a:srgbClr val="000066"/>
                </a:solidFill>
                <a:latin typeface="Arial" charset="0"/>
              </a:rPr>
              <a:t>) predstavlja površinu sa koeficijentom apsorpcije 1 (otvoreni prozor), čiji je </a:t>
            </a:r>
            <a:r>
              <a:rPr lang="hr-HR" sz="1000" b="0" dirty="0" err="1">
                <a:solidFill>
                  <a:srgbClr val="000066"/>
                </a:solidFill>
                <a:latin typeface="Arial" charset="0"/>
              </a:rPr>
              <a:t>efekat</a:t>
            </a:r>
            <a:r>
              <a:rPr lang="hr-HR" sz="1000" b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b="0" dirty="0" err="1">
                <a:solidFill>
                  <a:srgbClr val="000066"/>
                </a:solidFill>
                <a:latin typeface="Arial" charset="0"/>
              </a:rPr>
              <a:t>apsorbovanja</a:t>
            </a:r>
            <a:r>
              <a:rPr lang="hr-HR" sz="1000" b="0" dirty="0">
                <a:solidFill>
                  <a:srgbClr val="000066"/>
                </a:solidFill>
                <a:latin typeface="Arial" charset="0"/>
              </a:rPr>
              <a:t> zvučne energije identičan </a:t>
            </a:r>
            <a:r>
              <a:rPr lang="hr-HR" sz="1000" b="0" dirty="0" err="1">
                <a:solidFill>
                  <a:srgbClr val="000066"/>
                </a:solidFill>
                <a:latin typeface="Arial" charset="0"/>
              </a:rPr>
              <a:t>apsorbovanju</a:t>
            </a:r>
            <a:r>
              <a:rPr lang="hr-HR" sz="1000" b="0" dirty="0">
                <a:solidFill>
                  <a:srgbClr val="000066"/>
                </a:solidFill>
                <a:latin typeface="Arial" charset="0"/>
              </a:rPr>
              <a:t> zvučne energije svim graničnim površinama prostorije.</a:t>
            </a:r>
            <a:endParaRPr lang="sr-Latn-R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png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4.wmf"/><Relationship Id="rId4" Type="http://schemas.openxmlformats.org/officeDocument/2006/relationships/image" Target="../media/image7.gif"/><Relationship Id="rId9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11" Type="http://schemas.openxmlformats.org/officeDocument/2006/relationships/image" Target="../media/image58.pn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gi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624720" imgH="6624720" progId="CorelDRAW.Graphic.14">
                  <p:embed/>
                </p:oleObj>
              </mc:Choice>
              <mc:Fallback>
                <p:oleObj name="CorelDRAW" r:id="rId3" imgW="6624720" imgH="6624720" progId="CorelDRAW.Graphic.1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2" y="188640"/>
                        <a:ext cx="1081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564904"/>
            <a:ext cx="7772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BUKA I VIBRACIJE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50100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Dr Darko Mihajlov, </a:t>
            </a:r>
            <a:r>
              <a:rPr lang="sr-Latn-CS" sz="1800" kern="0" dirty="0" err="1">
                <a:solidFill>
                  <a:srgbClr val="000066"/>
                </a:solidFill>
                <a:latin typeface="Arial Black" pitchFamily="34" charset="0"/>
              </a:rPr>
              <a:t>vanr</a:t>
            </a: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02000" y="4077072"/>
            <a:ext cx="774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000" kern="0" noProof="0" dirty="0">
                <a:solidFill>
                  <a:srgbClr val="800000"/>
                </a:solidFill>
                <a:latin typeface="Arial Black" pitchFamily="34" charset="0"/>
              </a:rPr>
              <a:t>AKUSTIKA ZATVORENOG PROSTORA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Statistički model zvučnog polja</a:t>
            </a:r>
          </a:p>
        </p:txBody>
      </p:sp>
      <p:graphicFrame>
        <p:nvGraphicFramePr>
          <p:cNvPr id="3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031664"/>
              </p:ext>
            </p:extLst>
          </p:nvPr>
        </p:nvGraphicFramePr>
        <p:xfrm>
          <a:off x="3771900" y="1232495"/>
          <a:ext cx="16002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300" imgH="228600" progId="Equation.3">
                  <p:embed/>
                </p:oleObj>
              </mc:Choice>
              <mc:Fallback>
                <p:oleObj name="Equation" r:id="rId3" imgW="74930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232495"/>
                        <a:ext cx="1600200" cy="4683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30">
            <a:extLst>
              <a:ext uri="{FF2B5EF4-FFF2-40B4-BE49-F238E27FC236}">
                <a16:creationId xmlns:a16="http://schemas.microsoft.com/office/drawing/2014/main" id="{FBAFB15D-0A13-4A9F-BB36-C5846BD5AC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25269" y="1988840"/>
            <a:ext cx="5076000" cy="4109149"/>
            <a:chOff x="3584" y="2249"/>
            <a:chExt cx="2079" cy="1683"/>
          </a:xfrm>
        </p:grpSpPr>
        <p:pic>
          <p:nvPicPr>
            <p:cNvPr id="20" name="Picture 24">
              <a:extLst>
                <a:ext uri="{FF2B5EF4-FFF2-40B4-BE49-F238E27FC236}">
                  <a16:creationId xmlns:a16="http://schemas.microsoft.com/office/drawing/2014/main" id="{CF2E3433-A975-462C-ABA0-35F4ACB2A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84" y="2249"/>
              <a:ext cx="2079" cy="1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AutoShape 27">
              <a:extLst>
                <a:ext uri="{FF2B5EF4-FFF2-40B4-BE49-F238E27FC236}">
                  <a16:creationId xmlns:a16="http://schemas.microsoft.com/office/drawing/2014/main" id="{D7EB73EF-9E0A-4957-BE9A-5650C78D2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25"/>
              <a:ext cx="192" cy="198"/>
            </a:xfrm>
            <a:prstGeom prst="star8">
              <a:avLst>
                <a:gd name="adj" fmla="val 38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sl-SI" sz="1200" dirty="0"/>
                <a:t>P</a:t>
              </a:r>
              <a:r>
                <a:rPr lang="sl-SI" sz="1200" baseline="-25000" dirty="0"/>
                <a:t>a</a:t>
              </a:r>
              <a:endParaRPr lang="en-US" sz="1200" baseline="-25000" dirty="0"/>
            </a:p>
          </p:txBody>
        </p:sp>
      </p:grpSp>
      <p:graphicFrame>
        <p:nvGraphicFramePr>
          <p:cNvPr id="24" name="Object 12">
            <a:extLst>
              <a:ext uri="{FF2B5EF4-FFF2-40B4-BE49-F238E27FC236}">
                <a16:creationId xmlns:a16="http://schemas.microsoft.com/office/drawing/2014/main" id="{D889392C-ADB3-4CC5-960C-BDC6EFDCE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17497"/>
              </p:ext>
            </p:extLst>
          </p:nvPr>
        </p:nvGraphicFramePr>
        <p:xfrm>
          <a:off x="2025269" y="5394726"/>
          <a:ext cx="119221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558" imgH="342751" progId="Equation.3">
                  <p:embed/>
                </p:oleObj>
              </mc:Choice>
              <mc:Fallback>
                <p:oleObj name="Equation" r:id="rId6" imgW="558558" imgH="342751" progId="Equation.3">
                  <p:embed/>
                  <p:pic>
                    <p:nvPicPr>
                      <p:cNvPr id="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269" y="5394726"/>
                        <a:ext cx="1192213" cy="7032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7">
            <a:extLst>
              <a:ext uri="{FF2B5EF4-FFF2-40B4-BE49-F238E27FC236}">
                <a16:creationId xmlns:a16="http://schemas.microsoft.com/office/drawing/2014/main" id="{F764A546-6FA8-44B4-A333-BC2DB45E7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7872" y="5768875"/>
            <a:ext cx="1499733" cy="9609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8D1A2D84-86D3-4F0C-B4E1-0CE6204EE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043608" y="1412776"/>
            <a:ext cx="7920000" cy="923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 svaku tačku prostorije istovremeno dolazi mnoštvo talasa koji su prešli različite puteve, tako da imaju različite amplitude i fazne stavove.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043608" y="2708920"/>
            <a:ext cx="7920000" cy="87203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 svakoj tački prostorije svi pravci nailaska talasa i nihovi fazni stavovi su podjednako zastupljeni i verovatni.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043608" y="3997126"/>
            <a:ext cx="7920000" cy="87203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Svaki talas pri svom kretanju kroz prostoriju prođe dovoljno blizu svak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hr-HR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tačk</a:t>
            </a:r>
            <a:r>
              <a: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hr-HR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prostorije.</a:t>
            </a: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179512" y="5149254"/>
            <a:ext cx="8784976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Ako su ispunjene navedene hipoteze, tada u prostoriji postoji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1800" b="1" dirty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DIFUZNO i HOMOGENO </a:t>
            </a:r>
            <a:r>
              <a:rPr lang="hr-HR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zvučno polje.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9847" y="1617072"/>
            <a:ext cx="539745" cy="5147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2000" tIns="72000" rIns="72000" bIns="72000" rtlCol="0">
            <a:spAutoFit/>
          </a:bodyPr>
          <a:lstStyle/>
          <a:p>
            <a:r>
              <a:rPr lang="x-none" b="1" dirty="0">
                <a:solidFill>
                  <a:srgbClr val="800000"/>
                </a:solidFill>
              </a:rPr>
              <a:t>H1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9847" y="2947600"/>
            <a:ext cx="539745" cy="5147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2000" tIns="72000" rIns="72000" bIns="72000" rtlCol="0">
            <a:spAutoFit/>
          </a:bodyPr>
          <a:lstStyle/>
          <a:p>
            <a:r>
              <a:rPr lang="x-none" b="1" dirty="0">
                <a:solidFill>
                  <a:srgbClr val="800000"/>
                </a:solidFill>
              </a:rPr>
              <a:t>H2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9847" y="4202468"/>
            <a:ext cx="539745" cy="5147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2000" tIns="72000" rIns="72000" bIns="72000" rtlCol="0">
            <a:spAutoFit/>
          </a:bodyPr>
          <a:lstStyle/>
          <a:p>
            <a:r>
              <a:rPr lang="x-none" b="1" dirty="0">
                <a:solidFill>
                  <a:srgbClr val="800000"/>
                </a:solidFill>
              </a:rPr>
              <a:t>H3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86632550-6C4D-4425-9227-E837C860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Statistički model zvučnog polja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EFBD1204-3698-4F6D-949F-6C092BD23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278000" y="1282968"/>
            <a:ext cx="6588000" cy="5618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800000"/>
                </a:solidFill>
                <a:latin typeface="Arial" charset="0"/>
              </a:rPr>
              <a:t>PROCES NASTAJANJA ZVUČNOG POLJA U PROSTORIJI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131840" y="237565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RAST ZVUČNE ENERGIJE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483768" y="2303642"/>
            <a:ext cx="536663" cy="514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72000" rIns="72000" bIns="72000" rtlCol="0">
            <a:spAutoFit/>
          </a:bodyPr>
          <a:lstStyle/>
          <a:p>
            <a:r>
              <a:rPr lang="x-none" b="1" dirty="0">
                <a:solidFill>
                  <a:srgbClr val="800000"/>
                </a:solidFill>
              </a:rPr>
              <a:t>1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6033EA17-14EE-470B-8D09-84604B632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Statistički model zvučnog polja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89C67473-2DB3-4180-A662-0FF066451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3167738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</a:rPr>
              <a:t>STACIONARNO STANJE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5F3940-9EF6-4492-8E69-314B2145755F}"/>
              </a:ext>
            </a:extLst>
          </p:cNvPr>
          <p:cNvSpPr txBox="1"/>
          <p:nvPr/>
        </p:nvSpPr>
        <p:spPr>
          <a:xfrm>
            <a:off x="2483768" y="3095730"/>
            <a:ext cx="536663" cy="514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72000" rIns="72000" bIns="72000" rtlCol="0">
            <a:spAutoFit/>
          </a:bodyPr>
          <a:lstStyle/>
          <a:p>
            <a:r>
              <a:rPr lang="x-none" b="1" dirty="0">
                <a:solidFill>
                  <a:srgbClr val="800000"/>
                </a:solidFill>
              </a:rPr>
              <a:t>2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56D2F782-1067-486B-9591-E6F89D3A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3959826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</a:rPr>
              <a:t>OPADANJE ZVUČNE ENERGIJE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AEF191-F9AF-4EB5-A3A4-485A6038CC07}"/>
              </a:ext>
            </a:extLst>
          </p:cNvPr>
          <p:cNvSpPr txBox="1"/>
          <p:nvPr/>
        </p:nvSpPr>
        <p:spPr>
          <a:xfrm>
            <a:off x="2483768" y="3887818"/>
            <a:ext cx="536663" cy="514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72000" rIns="72000" bIns="72000" rtlCol="0">
            <a:spAutoFit/>
          </a:bodyPr>
          <a:lstStyle/>
          <a:p>
            <a:r>
              <a:rPr lang="x-none" b="1" dirty="0">
                <a:solidFill>
                  <a:srgbClr val="800000"/>
                </a:solidFill>
              </a:rPr>
              <a:t>3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DE400FB6-5BE2-4421-8AD7-AD509BB26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Vreme reverberacije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5AB611-E2C1-4B13-B9A9-AB2B907CE2B9}"/>
              </a:ext>
            </a:extLst>
          </p:cNvPr>
          <p:cNvGrpSpPr>
            <a:grpSpLocks noChangeAspect="1"/>
          </p:cNvGrpSpPr>
          <p:nvPr/>
        </p:nvGrpSpPr>
        <p:grpSpPr>
          <a:xfrm>
            <a:off x="1610948" y="1052736"/>
            <a:ext cx="5894584" cy="5258756"/>
            <a:chOff x="2240632" y="2044277"/>
            <a:chExt cx="4842323" cy="4337051"/>
          </a:xfrm>
        </p:grpSpPr>
        <p:grpSp>
          <p:nvGrpSpPr>
            <p:cNvPr id="24" name="Group 32">
              <a:extLst>
                <a:ext uri="{FF2B5EF4-FFF2-40B4-BE49-F238E27FC236}">
                  <a16:creationId xmlns:a16="http://schemas.microsoft.com/office/drawing/2014/main" id="{0AD92591-0F17-4AF2-BA32-18A7C8CF2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0632" y="2044277"/>
              <a:ext cx="4419600" cy="4337051"/>
              <a:chOff x="96" y="312"/>
              <a:chExt cx="2784" cy="2732"/>
            </a:xfrm>
          </p:grpSpPr>
          <p:grpSp>
            <p:nvGrpSpPr>
              <p:cNvPr id="41" name="Group 16">
                <a:extLst>
                  <a:ext uri="{FF2B5EF4-FFF2-40B4-BE49-F238E27FC236}">
                    <a16:creationId xmlns:a16="http://schemas.microsoft.com/office/drawing/2014/main" id="{BFB38367-D8B9-43B6-8A21-9247A14EAD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312"/>
                <a:ext cx="2784" cy="1254"/>
                <a:chOff x="96" y="312"/>
                <a:chExt cx="2784" cy="1254"/>
              </a:xfrm>
            </p:grpSpPr>
            <p:pic>
              <p:nvPicPr>
                <p:cNvPr id="49" name="Picture 5" descr="jelak 4">
                  <a:extLst>
                    <a:ext uri="{FF2B5EF4-FFF2-40B4-BE49-F238E27FC236}">
                      <a16:creationId xmlns:a16="http://schemas.microsoft.com/office/drawing/2014/main" id="{64F71161-2532-4A05-9F02-6F06C67717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6" y="312"/>
                  <a:ext cx="2784" cy="1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" name="Text Box 6">
                  <a:extLst>
                    <a:ext uri="{FF2B5EF4-FFF2-40B4-BE49-F238E27FC236}">
                      <a16:creationId xmlns:a16="http://schemas.microsoft.com/office/drawing/2014/main" id="{C6896614-3E81-4345-93C6-8AB68C6AF1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195" y="899"/>
                  <a:ext cx="722" cy="1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sr-Latn-CS" sz="1200" b="1" dirty="0">
                      <a:latin typeface="Arial" charset="0"/>
                    </a:rPr>
                    <a:t>intenzitet zvuka</a:t>
                  </a:r>
                  <a:endParaRPr lang="en-US" sz="1200" b="1" dirty="0">
                    <a:latin typeface="Arial" charset="0"/>
                  </a:endParaRPr>
                </a:p>
              </p:txBody>
            </p:sp>
            <p:sp>
              <p:nvSpPr>
                <p:cNvPr id="52" name="Text Box 7">
                  <a:extLst>
                    <a:ext uri="{FF2B5EF4-FFF2-40B4-BE49-F238E27FC236}">
                      <a16:creationId xmlns:a16="http://schemas.microsoft.com/office/drawing/2014/main" id="{2F19C274-48A6-4A19-9BFA-5235FF7F94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3" y="1444"/>
                  <a:ext cx="516" cy="1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82880" tIns="0" rIns="182880" bIns="0">
                  <a:spAutoFit/>
                </a:bodyPr>
                <a:lstStyle/>
                <a:p>
                  <a:r>
                    <a:rPr lang="sl-SI" sz="1200" b="1">
                      <a:latin typeface="Arial" charset="0"/>
                    </a:rPr>
                    <a:t>vreme</a:t>
                  </a:r>
                  <a:endParaRPr lang="en-US" sz="1200" b="1">
                    <a:latin typeface="Arial" charset="0"/>
                  </a:endParaRPr>
                </a:p>
              </p:txBody>
            </p:sp>
          </p:grpSp>
          <p:grpSp>
            <p:nvGrpSpPr>
              <p:cNvPr id="42" name="Group 18">
                <a:extLst>
                  <a:ext uri="{FF2B5EF4-FFF2-40B4-BE49-F238E27FC236}">
                    <a16:creationId xmlns:a16="http://schemas.microsoft.com/office/drawing/2014/main" id="{2AFA0FA2-707B-44C4-87DD-4F16874BC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" y="1536"/>
                <a:ext cx="2405" cy="1508"/>
                <a:chOff x="475" y="1536"/>
                <a:chExt cx="2405" cy="1508"/>
              </a:xfrm>
            </p:grpSpPr>
            <p:grpSp>
              <p:nvGrpSpPr>
                <p:cNvPr id="43" name="Group 15">
                  <a:extLst>
                    <a:ext uri="{FF2B5EF4-FFF2-40B4-BE49-F238E27FC236}">
                      <a16:creationId xmlns:a16="http://schemas.microsoft.com/office/drawing/2014/main" id="{6443724B-1B03-450E-A51D-FA5D51097C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5" y="1536"/>
                  <a:ext cx="2405" cy="1508"/>
                  <a:chOff x="475" y="1536"/>
                  <a:chExt cx="2405" cy="1508"/>
                </a:xfrm>
              </p:grpSpPr>
              <p:pic>
                <p:nvPicPr>
                  <p:cNvPr id="46" name="Picture 12" descr="G:\RT.bmp">
                    <a:extLst>
                      <a:ext uri="{FF2B5EF4-FFF2-40B4-BE49-F238E27FC236}">
                        <a16:creationId xmlns:a16="http://schemas.microsoft.com/office/drawing/2014/main" id="{AD286D31-9936-4BF5-8AAD-CD5E7FDFC20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grayscl/>
                    <a:biLevel thresh="50000"/>
                  </a:blip>
                  <a:srcRect r="53270"/>
                  <a:stretch>
                    <a:fillRect/>
                  </a:stretch>
                </p:blipFill>
                <p:spPr bwMode="auto">
                  <a:xfrm>
                    <a:off x="480" y="1536"/>
                    <a:ext cx="2400" cy="1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7" name="Text Box 13">
                    <a:extLst>
                      <a:ext uri="{FF2B5EF4-FFF2-40B4-BE49-F238E27FC236}">
                        <a16:creationId xmlns:a16="http://schemas.microsoft.com/office/drawing/2014/main" id="{87061E4D-2EB3-4B96-B0E4-CC602330825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28" y="2186"/>
                    <a:ext cx="1179" cy="17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r-Latn-CS" sz="1200" b="1" dirty="0">
                        <a:latin typeface="Arial" charset="0"/>
                      </a:rPr>
                      <a:t>nivo zvuka, dB</a:t>
                    </a:r>
                    <a:endParaRPr lang="en-US" sz="1200" b="1" dirty="0">
                      <a:latin typeface="Arial" charset="0"/>
                    </a:endParaRPr>
                  </a:p>
                </p:txBody>
              </p:sp>
              <p:sp>
                <p:nvSpPr>
                  <p:cNvPr id="48" name="Text Box 14">
                    <a:extLst>
                      <a:ext uri="{FF2B5EF4-FFF2-40B4-BE49-F238E27FC236}">
                        <a16:creationId xmlns:a16="http://schemas.microsoft.com/office/drawing/2014/main" id="{F3A0843A-519D-45FA-82C3-696B4D1E52F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1" y="2928"/>
                    <a:ext cx="516" cy="11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82880" tIns="0" rIns="182880" bIns="0">
                    <a:spAutoFit/>
                  </a:bodyPr>
                  <a:lstStyle/>
                  <a:p>
                    <a:r>
                      <a:rPr lang="sl-SI" sz="1200" b="1" dirty="0">
                        <a:latin typeface="Arial" charset="0"/>
                      </a:rPr>
                      <a:t>vreme</a:t>
                    </a:r>
                    <a:endParaRPr lang="en-US" sz="1200" b="1" dirty="0">
                      <a:latin typeface="Arial" charset="0"/>
                    </a:endParaRPr>
                  </a:p>
                </p:txBody>
              </p:sp>
            </p:grpSp>
            <p:sp>
              <p:nvSpPr>
                <p:cNvPr id="45" name="Text Box 17">
                  <a:extLst>
                    <a:ext uri="{FF2B5EF4-FFF2-40B4-BE49-F238E27FC236}">
                      <a16:creationId xmlns:a16="http://schemas.microsoft.com/office/drawing/2014/main" id="{CD6E6995-30BA-47B3-8559-7B51684460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7" y="2560"/>
                  <a:ext cx="463" cy="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98000" rIns="198000">
                  <a:spAutoFit/>
                </a:bodyPr>
                <a:lstStyle/>
                <a:p>
                  <a:r>
                    <a:rPr lang="sr-Latn-CS" b="1" dirty="0">
                      <a:solidFill>
                        <a:srgbClr val="800000"/>
                      </a:solidFill>
                      <a:latin typeface="Arial" charset="0"/>
                    </a:rPr>
                    <a:t>T</a:t>
                  </a:r>
                  <a:r>
                    <a:rPr lang="en-US" b="1" baseline="-25000" dirty="0">
                      <a:solidFill>
                        <a:srgbClr val="800000"/>
                      </a:solidFill>
                      <a:latin typeface="Arial" charset="0"/>
                    </a:rPr>
                    <a:t>R</a:t>
                  </a:r>
                </a:p>
              </p:txBody>
            </p:sp>
          </p:grp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47C9282-034A-43D9-896F-4C7EF77C5E5D}"/>
                </a:ext>
              </a:extLst>
            </p:cNvPr>
            <p:cNvSpPr/>
            <p:nvPr/>
          </p:nvSpPr>
          <p:spPr bwMode="auto">
            <a:xfrm rot="2873492">
              <a:off x="4386666" y="2967864"/>
              <a:ext cx="1390999" cy="565033"/>
            </a:xfrm>
            <a:prstGeom prst="ellipse">
              <a:avLst/>
            </a:prstGeom>
            <a:solidFill>
              <a:srgbClr val="336600">
                <a:alpha val="25000"/>
              </a:srgbClr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E88594D-B86B-40E7-9E6F-BF940510F3D7}"/>
                </a:ext>
              </a:extLst>
            </p:cNvPr>
            <p:cNvSpPr/>
            <p:nvPr/>
          </p:nvSpPr>
          <p:spPr bwMode="auto">
            <a:xfrm rot="2712376">
              <a:off x="4291428" y="4619424"/>
              <a:ext cx="2101284" cy="565033"/>
            </a:xfrm>
            <a:prstGeom prst="ellipse">
              <a:avLst/>
            </a:prstGeom>
            <a:solidFill>
              <a:srgbClr val="990000">
                <a:alpha val="25000"/>
              </a:srgbClr>
            </a:solidFill>
            <a:ln w="952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50027C-17A0-4F30-84D2-288D14720D0E}"/>
                </a:ext>
              </a:extLst>
            </p:cNvPr>
            <p:cNvSpPr txBox="1"/>
            <p:nvPr/>
          </p:nvSpPr>
          <p:spPr>
            <a:xfrm>
              <a:off x="5292080" y="2708920"/>
              <a:ext cx="17908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b="1" dirty="0">
                  <a:solidFill>
                    <a:srgbClr val="006600"/>
                  </a:solidFill>
                </a:rPr>
                <a:t>eksponencijalno</a:t>
              </a:r>
              <a:endParaRPr lang="en-US" sz="1600" b="1" dirty="0">
                <a:solidFill>
                  <a:srgbClr val="0066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228DE8-8F76-4C2E-9227-95B47A6779A9}"/>
                </a:ext>
              </a:extLst>
            </p:cNvPr>
            <p:cNvSpPr txBox="1"/>
            <p:nvPr/>
          </p:nvSpPr>
          <p:spPr>
            <a:xfrm>
              <a:off x="5364088" y="4149080"/>
              <a:ext cx="982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600" b="1" dirty="0">
                  <a:solidFill>
                    <a:srgbClr val="990000"/>
                  </a:solidFill>
                </a:rPr>
                <a:t>linearno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B3EB501-49B9-4616-831D-64AED21CA8D4}"/>
                </a:ext>
              </a:extLst>
            </p:cNvPr>
            <p:cNvCxnSpPr>
              <a:endCxn id="33" idx="2"/>
            </p:cNvCxnSpPr>
            <p:nvPr/>
          </p:nvCxnSpPr>
          <p:spPr bwMode="auto">
            <a:xfrm flipV="1">
              <a:off x="5004048" y="3047474"/>
              <a:ext cx="1183470" cy="38152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2E77703-D86A-4F77-B8CE-C1B91799649C}"/>
                </a:ext>
              </a:extLst>
            </p:cNvPr>
            <p:cNvCxnSpPr>
              <a:endCxn id="35" idx="2"/>
            </p:cNvCxnSpPr>
            <p:nvPr/>
          </p:nvCxnSpPr>
          <p:spPr bwMode="auto">
            <a:xfrm flipV="1">
              <a:off x="5436096" y="4487634"/>
              <a:ext cx="419473" cy="4535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53" name="Rectangle 15">
            <a:extLst>
              <a:ext uri="{FF2B5EF4-FFF2-40B4-BE49-F238E27FC236}">
                <a16:creationId xmlns:a16="http://schemas.microsoft.com/office/drawing/2014/main" id="{C213A76B-9438-4A66-B2D1-BFC4E2285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Vreme reverberacije</a:t>
            </a:r>
          </a:p>
        </p:txBody>
      </p:sp>
      <p:graphicFrame>
        <p:nvGraphicFramePr>
          <p:cNvPr id="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577175"/>
              </p:ext>
            </p:extLst>
          </p:nvPr>
        </p:nvGraphicFramePr>
        <p:xfrm>
          <a:off x="2452774" y="1691722"/>
          <a:ext cx="13525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80" imgH="393480" progId="Equation.DSMT4">
                  <p:embed/>
                </p:oleObj>
              </mc:Choice>
              <mc:Fallback>
                <p:oleObj name="Equation" r:id="rId3" imgW="863280" imgH="393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774" y="1691722"/>
                        <a:ext cx="1352550" cy="6826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CE81357-AB64-4413-BCCE-C518A74BC821}"/>
              </a:ext>
            </a:extLst>
          </p:cNvPr>
          <p:cNvGrpSpPr/>
          <p:nvPr/>
        </p:nvGrpSpPr>
        <p:grpSpPr>
          <a:xfrm>
            <a:off x="997880" y="3931469"/>
            <a:ext cx="4645421" cy="1656183"/>
            <a:chOff x="476015" y="3861049"/>
            <a:chExt cx="4645421" cy="1656183"/>
          </a:xfrm>
        </p:grpSpPr>
        <p:graphicFrame>
          <p:nvGraphicFramePr>
            <p:cNvPr id="25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4243498"/>
                </p:ext>
              </p:extLst>
            </p:nvPr>
          </p:nvGraphicFramePr>
          <p:xfrm>
            <a:off x="2051186" y="3861049"/>
            <a:ext cx="838200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71252" imgH="393529" progId="Equation.3">
                    <p:embed/>
                  </p:oleObj>
                </mc:Choice>
                <mc:Fallback>
                  <p:oleObj name="Equation" r:id="rId5" imgW="571252" imgH="393529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186" y="3861049"/>
                          <a:ext cx="838200" cy="641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66">
                                  <a:alpha val="50195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8922087"/>
                </p:ext>
              </p:extLst>
            </p:nvPr>
          </p:nvGraphicFramePr>
          <p:xfrm>
            <a:off x="3946686" y="3883547"/>
            <a:ext cx="1174750" cy="639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49160" imgH="368280" progId="Equation.DSMT4">
                    <p:embed/>
                  </p:oleObj>
                </mc:Choice>
                <mc:Fallback>
                  <p:oleObj name="Equation" r:id="rId7" imgW="749160" imgH="36828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6686" y="3883547"/>
                          <a:ext cx="1174750" cy="639763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2274812"/>
                </p:ext>
              </p:extLst>
            </p:nvPr>
          </p:nvGraphicFramePr>
          <p:xfrm>
            <a:off x="476015" y="4855244"/>
            <a:ext cx="2663825" cy="661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815840" imgH="406080" progId="Equation.DSMT4">
                    <p:embed/>
                  </p:oleObj>
                </mc:Choice>
                <mc:Fallback>
                  <p:oleObj name="Equation" r:id="rId9" imgW="1815840" imgH="40608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15" y="4855244"/>
                          <a:ext cx="2663825" cy="661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66">
                                  <a:alpha val="50195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1907705" y="4841498"/>
              <a:ext cx="1233608" cy="651438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2536435" y="4239245"/>
              <a:ext cx="304800" cy="3048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cxnSp>
          <p:nvCxnSpPr>
            <p:cNvPr id="31" name="AutoShape 36"/>
            <p:cNvCxnSpPr>
              <a:cxnSpLocks noChangeShapeType="1"/>
              <a:stCxn id="28" idx="3"/>
              <a:endCxn id="30" idx="3"/>
            </p:cNvCxnSpPr>
            <p:nvPr/>
          </p:nvCxnSpPr>
          <p:spPr bwMode="auto">
            <a:xfrm flipH="1" flipV="1">
              <a:off x="2841235" y="4391645"/>
              <a:ext cx="300078" cy="775572"/>
            </a:xfrm>
            <a:prstGeom prst="bentConnector3">
              <a:avLst>
                <a:gd name="adj1" fmla="val -76180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 type="stealth" w="med" len="lg"/>
            </a:ln>
            <a:effectLst/>
          </p:spPr>
        </p:cxn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>
              <a:off x="2948123" y="4165849"/>
              <a:ext cx="9144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2449537" y="2540417"/>
            <a:ext cx="137308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T</a:t>
            </a:r>
            <a:r>
              <a:rPr lang="hr-HR" sz="1800" b="1" baseline="-25000" dirty="0">
                <a:solidFill>
                  <a:srgbClr val="990000"/>
                </a:solidFill>
                <a:latin typeface="Arial" charset="0"/>
              </a:rPr>
              <a:t>R</a:t>
            </a:r>
            <a:r>
              <a:rPr lang="en-US" sz="1800" b="1" baseline="-2500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1800" b="1" dirty="0">
                <a:solidFill>
                  <a:srgbClr val="990000"/>
                </a:solidFill>
                <a:latin typeface="Arial" charset="0"/>
              </a:rPr>
              <a:t>&gt; 0.8 [s]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971600" y="1708455"/>
            <a:ext cx="1373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SABINOV OBRAZAC </a:t>
            </a: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3852246" y="1862344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hr-HR" sz="1600" b="1" dirty="0">
                <a:latin typeface="Arial" pitchFamily="34" charset="0"/>
                <a:cs typeface="Arial" pitchFamily="34" charset="0"/>
              </a:rPr>
              <a:t>W. C. Sabine, 1885.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51F5F-61DB-4C8A-B681-2B55F75173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7549" y="980728"/>
            <a:ext cx="2161764" cy="304545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8E26AF7-B00F-4E06-BBAF-300E0C950633}"/>
              </a:ext>
            </a:extLst>
          </p:cNvPr>
          <p:cNvSpPr txBox="1"/>
          <p:nvPr/>
        </p:nvSpPr>
        <p:spPr>
          <a:xfrm>
            <a:off x="6437549" y="4016815"/>
            <a:ext cx="2161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Wallace Clement Sabine</a:t>
            </a:r>
            <a:endParaRPr lang="sr-Latn-RS" sz="1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sr-Latn-R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(1868 - 1919)</a:t>
            </a:r>
            <a:endParaRPr lang="sr-Latn-RS" sz="1200" dirty="0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DB23DC67-6B12-4CC0-8DB3-474144BD5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Vreme reverberacije</a:t>
            </a:r>
          </a:p>
        </p:txBody>
      </p:sp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558752"/>
              </p:ext>
            </p:extLst>
          </p:nvPr>
        </p:nvGraphicFramePr>
        <p:xfrm>
          <a:off x="3595945" y="1397862"/>
          <a:ext cx="1952110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200" imgH="368280" progId="Equation.DSMT4">
                  <p:embed/>
                </p:oleObj>
              </mc:Choice>
              <mc:Fallback>
                <p:oleObj name="Equation" r:id="rId3" imgW="116820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945" y="1397862"/>
                        <a:ext cx="1952110" cy="684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727064" y="3116481"/>
            <a:ext cx="367240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>
                <a:solidFill>
                  <a:srgbClr val="990000"/>
                </a:solidFill>
              </a:rPr>
              <a:t>N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edostatak </a:t>
            </a:r>
            <a:r>
              <a:rPr lang="sr-Latn-CS" sz="1800" b="1" dirty="0" err="1">
                <a:solidFill>
                  <a:srgbClr val="000066"/>
                </a:solidFill>
              </a:rPr>
              <a:t>Sabinovog</a:t>
            </a:r>
            <a:r>
              <a:rPr lang="sr-Latn-CS" sz="1800" b="1" dirty="0">
                <a:solidFill>
                  <a:srgbClr val="000066"/>
                </a:solidFill>
              </a:rPr>
              <a:t> obrasca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626579"/>
              </p:ext>
            </p:extLst>
          </p:nvPr>
        </p:nvGraphicFramePr>
        <p:xfrm>
          <a:off x="2691262" y="3639295"/>
          <a:ext cx="3761475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09680" imgH="380880" progId="Equation.DSMT4">
                  <p:embed/>
                </p:oleObj>
              </mc:Choice>
              <mc:Fallback>
                <p:oleObj name="Equation" r:id="rId5" imgW="2209680" imgH="380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262" y="3639295"/>
                        <a:ext cx="3761475" cy="72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532450" y="3493457"/>
            <a:ext cx="4033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sr-Latn-CS" sz="6000" b="1" dirty="0">
                <a:solidFill>
                  <a:srgbClr val="990000"/>
                </a:solidFill>
                <a:latin typeface="Arial" charset="0"/>
                <a:sym typeface="Symbol"/>
              </a:rPr>
              <a:t></a:t>
            </a:r>
            <a:endParaRPr lang="hr-HR" sz="60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5F97E14E-5F77-4345-A0A3-19620754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080" y="2108369"/>
            <a:ext cx="2912377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RS" sz="1800" b="1" i="1" dirty="0">
                <a:solidFill>
                  <a:srgbClr val="990000"/>
                </a:solidFill>
                <a:latin typeface="Arial" charset="0"/>
              </a:rPr>
              <a:t>m</a:t>
            </a:r>
            <a:r>
              <a:rPr lang="sr-Latn-RS" sz="1800" b="1" dirty="0">
                <a:solidFill>
                  <a:srgbClr val="000066"/>
                </a:solidFill>
                <a:latin typeface="Arial" charset="0"/>
              </a:rPr>
              <a:t> - koeficijent </a:t>
            </a:r>
            <a:r>
              <a:rPr lang="sr-Latn-RS" sz="1800" b="1" dirty="0" err="1">
                <a:solidFill>
                  <a:srgbClr val="000066"/>
                </a:solidFill>
                <a:latin typeface="Arial" charset="0"/>
              </a:rPr>
              <a:t>disipacije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58AF0A0C-4348-42A2-B76A-ECC559EF5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Vreme reverberacije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496088" y="1695254"/>
            <a:ext cx="1008112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 err="1">
                <a:solidFill>
                  <a:srgbClr val="990000"/>
                </a:solidFill>
                <a:latin typeface="Arial" charset="0"/>
              </a:rPr>
              <a:t>Eyring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1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983009"/>
              </p:ext>
            </p:extLst>
          </p:nvPr>
        </p:nvGraphicFramePr>
        <p:xfrm>
          <a:off x="2625768" y="1602628"/>
          <a:ext cx="2323486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73200" imgH="431800" progId="Equation.3">
                  <p:embed/>
                </p:oleObj>
              </mc:Choice>
              <mc:Fallback>
                <p:oleObj name="Equation" r:id="rId3" imgW="1473200" imgH="431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68" y="1602628"/>
                        <a:ext cx="2323486" cy="756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042123" y="3028485"/>
            <a:ext cx="35052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</a:rPr>
              <a:t>S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rednji koeficijent apsorpcije: 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275232" y="4512928"/>
            <a:ext cx="2014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Sabinov</a:t>
            </a:r>
            <a:r>
              <a:rPr lang="en-U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obrazac</a:t>
            </a:r>
            <a:r>
              <a:rPr lang="hr-HR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097034" y="3719477"/>
            <a:ext cx="3505200" cy="976409"/>
            <a:chOff x="2827338" y="3715669"/>
            <a:chExt cx="3505200" cy="976409"/>
          </a:xfrm>
        </p:grpSpPr>
        <p:graphicFrame>
          <p:nvGraphicFramePr>
            <p:cNvPr id="21" name="Object 18"/>
            <p:cNvGraphicFramePr>
              <a:graphicFrameLocks noChangeAspect="1"/>
            </p:cNvGraphicFramePr>
            <p:nvPr/>
          </p:nvGraphicFramePr>
          <p:xfrm>
            <a:off x="2827338" y="3735388"/>
            <a:ext cx="3505200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057400" imgH="266400" progId="Equation.DSMT4">
                    <p:embed/>
                  </p:oleObj>
                </mc:Choice>
                <mc:Fallback>
                  <p:oleObj name="Equation" r:id="rId5" imgW="2057400" imgH="2664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7338" y="3735388"/>
                          <a:ext cx="3505200" cy="503237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105331" y="3715669"/>
              <a:ext cx="419696" cy="533363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cxnSp>
          <p:nvCxnSpPr>
            <p:cNvPr id="26" name="AutoShape 22"/>
            <p:cNvCxnSpPr>
              <a:cxnSpLocks noChangeShapeType="1"/>
              <a:stCxn id="23" idx="2"/>
            </p:cNvCxnSpPr>
            <p:nvPr/>
          </p:nvCxnSpPr>
          <p:spPr bwMode="auto">
            <a:xfrm rot="16200000" flipH="1">
              <a:off x="4458868" y="4105343"/>
              <a:ext cx="443046" cy="730424"/>
            </a:xfrm>
            <a:prstGeom prst="bentConnector2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 type="stealth" w="med" len="lg"/>
            </a:ln>
            <a:effectLst/>
          </p:spPr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48A2328-9EF6-4AD3-BBA0-E9B00C3281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8356" y="1073197"/>
            <a:ext cx="2210108" cy="32198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CD90C23-59F8-4FC2-8340-D21782EF84F5}"/>
              </a:ext>
            </a:extLst>
          </p:cNvPr>
          <p:cNvSpPr txBox="1"/>
          <p:nvPr/>
        </p:nvSpPr>
        <p:spPr>
          <a:xfrm>
            <a:off x="6538356" y="4365104"/>
            <a:ext cx="2190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Carl Ferdinand Eyring</a:t>
            </a:r>
          </a:p>
          <a:p>
            <a:r>
              <a:rPr lang="sr-Latn-R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(1889 - 1951)</a:t>
            </a:r>
            <a:endParaRPr lang="sr-Latn-RS" sz="1200" dirty="0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FFAC392D-CA1D-436F-8F0B-EAAA289B8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Vreme reverberacije</a:t>
            </a: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1463381" y="1197051"/>
            <a:ext cx="6217238" cy="4463897"/>
            <a:chOff x="4644008" y="1009303"/>
            <a:chExt cx="4227513" cy="3035300"/>
          </a:xfrm>
        </p:grpSpPr>
        <p:grpSp>
          <p:nvGrpSpPr>
            <p:cNvPr id="24" name="Group 45"/>
            <p:cNvGrpSpPr>
              <a:grpSpLocks/>
            </p:cNvGrpSpPr>
            <p:nvPr/>
          </p:nvGrpSpPr>
          <p:grpSpPr bwMode="auto">
            <a:xfrm>
              <a:off x="4644008" y="1009303"/>
              <a:ext cx="4227513" cy="3035300"/>
              <a:chOff x="3024" y="296"/>
              <a:chExt cx="2663" cy="1912"/>
            </a:xfrm>
          </p:grpSpPr>
          <p:pic>
            <p:nvPicPr>
              <p:cNvPr id="27" name="Picture 3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832" t="25064" r="40311" b="31480"/>
              <a:stretch>
                <a:fillRect/>
              </a:stretch>
            </p:blipFill>
            <p:spPr bwMode="auto">
              <a:xfrm>
                <a:off x="3024" y="296"/>
                <a:ext cx="2640" cy="1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8" name="Text Box 11"/>
              <p:cNvSpPr txBox="1">
                <a:spLocks noChangeArrowheads="1"/>
              </p:cNvSpPr>
              <p:nvPr/>
            </p:nvSpPr>
            <p:spPr bwMode="auto">
              <a:xfrm>
                <a:off x="5171" y="1353"/>
                <a:ext cx="516" cy="1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2880" tIns="0" rIns="182880" bIns="0">
                <a:spAutoFit/>
              </a:bodyPr>
              <a:lstStyle/>
              <a:p>
                <a:r>
                  <a:rPr lang="sl-SI" sz="1200" b="1" dirty="0">
                    <a:latin typeface="Arial" charset="0"/>
                  </a:rPr>
                  <a:t>vreme</a:t>
                </a:r>
                <a:endParaRPr lang="en-US" sz="1200" b="1" dirty="0">
                  <a:latin typeface="Arial" charset="0"/>
                </a:endParaRPr>
              </a:p>
            </p:txBody>
          </p: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3024" y="648"/>
                <a:ext cx="291" cy="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sr-Latn-CS" sz="1200" b="1" dirty="0">
                    <a:latin typeface="Arial" charset="0"/>
                  </a:rPr>
                  <a:t>Nivo, dB</a:t>
                </a:r>
                <a:endParaRPr lang="en-US" sz="1200" b="1" dirty="0">
                  <a:latin typeface="Arial" charset="0"/>
                </a:endParaRPr>
              </a:p>
            </p:txBody>
          </p:sp>
          <p:sp>
            <p:nvSpPr>
              <p:cNvPr id="30" name="Text Box 41"/>
              <p:cNvSpPr txBox="1">
                <a:spLocks noChangeArrowheads="1"/>
              </p:cNvSpPr>
              <p:nvPr/>
            </p:nvSpPr>
            <p:spPr bwMode="auto">
              <a:xfrm>
                <a:off x="4184" y="735"/>
                <a:ext cx="545" cy="2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sr-Latn-CS" sz="1200" b="1" dirty="0">
                    <a:latin typeface="Arial" charset="0"/>
                  </a:rPr>
                  <a:t>Opseg opadanja</a:t>
                </a:r>
                <a:endParaRPr lang="en-US" sz="1200" b="1" dirty="0">
                  <a:latin typeface="Arial" charset="0"/>
                </a:endParaRPr>
              </a:p>
            </p:txBody>
          </p:sp>
          <p:sp>
            <p:nvSpPr>
              <p:cNvPr id="31" name="Text Box 40"/>
              <p:cNvSpPr txBox="1">
                <a:spLocks noChangeArrowheads="1"/>
              </p:cNvSpPr>
              <p:nvPr/>
            </p:nvSpPr>
            <p:spPr bwMode="auto">
              <a:xfrm>
                <a:off x="3739" y="1971"/>
                <a:ext cx="1099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bIns="180000">
                <a:spAutoFit/>
              </a:bodyPr>
              <a:lstStyle/>
              <a:p>
                <a:pPr algn="ctr"/>
                <a:r>
                  <a:rPr lang="sr-Latn-CS" sz="1200" b="1" dirty="0">
                    <a:latin typeface="Arial" charset="0"/>
                  </a:rPr>
                  <a:t>Vreme reverberacije, s</a:t>
                </a:r>
                <a:endParaRPr lang="en-US" sz="1200" b="1" dirty="0">
                  <a:latin typeface="Arial" charset="0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 bwMode="auto">
            <a:xfrm>
              <a:off x="7932157" y="1821201"/>
              <a:ext cx="110003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Rectangle 15">
            <a:extLst>
              <a:ext uri="{FF2B5EF4-FFF2-40B4-BE49-F238E27FC236}">
                <a16:creationId xmlns:a16="http://schemas.microsoft.com/office/drawing/2014/main" id="{17DD1AE8-A1AC-40FE-9404-1C6FF1006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Vreme reverberacije</a:t>
            </a:r>
          </a:p>
        </p:txBody>
      </p:sp>
      <p:graphicFrame>
        <p:nvGraphicFramePr>
          <p:cNvPr id="3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92694"/>
              </p:ext>
            </p:extLst>
          </p:nvPr>
        </p:nvGraphicFramePr>
        <p:xfrm>
          <a:off x="3438281" y="4977304"/>
          <a:ext cx="2249975" cy="11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685800" progId="Equation.DSMT4">
                  <p:embed/>
                </p:oleObj>
              </mc:Choice>
              <mc:Fallback>
                <p:oleObj name="Equation" r:id="rId3" imgW="1434960" imgH="685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281" y="4977304"/>
                        <a:ext cx="2249975" cy="1188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1513595" y="1052736"/>
            <a:ext cx="6099348" cy="3631602"/>
            <a:chOff x="4956175" y="836712"/>
            <a:chExt cx="4010025" cy="2387601"/>
          </a:xfrm>
        </p:grpSpPr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4956175" y="836712"/>
              <a:ext cx="4010025" cy="2387601"/>
              <a:chOff x="3122" y="2413"/>
              <a:chExt cx="2526" cy="1504"/>
            </a:xfrm>
          </p:grpSpPr>
          <p:grpSp>
            <p:nvGrpSpPr>
              <p:cNvPr id="20" name="Group 27"/>
              <p:cNvGrpSpPr>
                <a:grpSpLocks/>
              </p:cNvGrpSpPr>
              <p:nvPr/>
            </p:nvGrpSpPr>
            <p:grpSpPr bwMode="auto">
              <a:xfrm>
                <a:off x="3122" y="2413"/>
                <a:ext cx="2526" cy="1488"/>
                <a:chOff x="3122" y="2413"/>
                <a:chExt cx="2526" cy="1488"/>
              </a:xfrm>
            </p:grpSpPr>
            <p:pic>
              <p:nvPicPr>
                <p:cNvPr id="23" name="Picture 9" descr="G:\RT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grayscl/>
                  <a:biLevel thresh="50000"/>
                </a:blip>
                <a:srcRect l="51404" r="-3"/>
                <a:stretch>
                  <a:fillRect/>
                </a:stretch>
              </p:blipFill>
              <p:spPr bwMode="auto">
                <a:xfrm>
                  <a:off x="3152" y="2413"/>
                  <a:ext cx="2496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 Box 10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619" y="3052"/>
                  <a:ext cx="1179" cy="17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sr-Latn-CS" sz="1200" b="1" dirty="0">
                      <a:latin typeface="Arial" charset="0"/>
                    </a:rPr>
                    <a:t>Nivo zvuka, dB</a:t>
                  </a:r>
                  <a:endParaRPr lang="en-US" sz="1200" b="1" dirty="0">
                    <a:latin typeface="Arial" charset="0"/>
                  </a:endParaRPr>
                </a:p>
              </p:txBody>
            </p:sp>
            <p:sp>
              <p:nvSpPr>
                <p:cNvPr id="2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433" y="3478"/>
                  <a:ext cx="392" cy="23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98000" rIns="0">
                  <a:spAutoFit/>
                </a:bodyPr>
                <a:lstStyle/>
                <a:p>
                  <a:pPr defTabSz="0"/>
                  <a:r>
                    <a:rPr lang="sr-Latn-CS" sz="1800" b="1" dirty="0">
                      <a:solidFill>
                        <a:srgbClr val="990000"/>
                      </a:solidFill>
                      <a:latin typeface="Arial" charset="0"/>
                    </a:rPr>
                    <a:t>T</a:t>
                  </a:r>
                  <a:r>
                    <a:rPr lang="en-US" sz="1800" b="1" baseline="-25000" dirty="0" err="1">
                      <a:solidFill>
                        <a:srgbClr val="990000"/>
                      </a:solidFill>
                      <a:latin typeface="Arial" charset="0"/>
                    </a:rPr>
                    <a:t>R60</a:t>
                  </a:r>
                  <a:endParaRPr lang="en-US" sz="1800" b="1" baseline="-25000" dirty="0">
                    <a:solidFill>
                      <a:srgbClr val="99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3933" y="3801"/>
                <a:ext cx="630" cy="1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2880" tIns="0" rIns="182880" bIns="0">
                <a:spAutoFit/>
              </a:bodyPr>
              <a:lstStyle/>
              <a:p>
                <a:r>
                  <a:rPr lang="sl-SI" sz="1200" b="1" dirty="0">
                    <a:latin typeface="Arial" charset="0"/>
                  </a:rPr>
                  <a:t>Vreme, s</a:t>
                </a:r>
                <a:endParaRPr lang="en-US" sz="1200" b="1" dirty="0">
                  <a:latin typeface="Arial" charset="0"/>
                </a:endParaRPr>
              </a:p>
            </p:txBody>
          </p:sp>
        </p:grpSp>
        <p:grpSp>
          <p:nvGrpSpPr>
            <p:cNvPr id="38" name="Group 28"/>
            <p:cNvGrpSpPr>
              <a:grpSpLocks/>
            </p:cNvGrpSpPr>
            <p:nvPr/>
          </p:nvGrpSpPr>
          <p:grpSpPr bwMode="auto">
            <a:xfrm>
              <a:off x="5537200" y="1725712"/>
              <a:ext cx="1917700" cy="233362"/>
              <a:chOff x="3488" y="2973"/>
              <a:chExt cx="1208" cy="147"/>
            </a:xfrm>
          </p:grpSpPr>
          <p:sp>
            <p:nvSpPr>
              <p:cNvPr id="39" name="Line 13"/>
              <p:cNvSpPr>
                <a:spLocks noChangeShapeType="1"/>
              </p:cNvSpPr>
              <p:nvPr/>
            </p:nvSpPr>
            <p:spPr bwMode="auto">
              <a:xfrm flipH="1">
                <a:off x="3488" y="2973"/>
                <a:ext cx="1208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4"/>
              <p:cNvSpPr>
                <a:spLocks noChangeShapeType="1"/>
              </p:cNvSpPr>
              <p:nvPr/>
            </p:nvSpPr>
            <p:spPr bwMode="auto">
              <a:xfrm>
                <a:off x="4692" y="2976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6673850" y="1882874"/>
              <a:ext cx="79375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6705600" y="1851124"/>
              <a:ext cx="579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98000" rIns="0">
              <a:spAutoFit/>
            </a:bodyPr>
            <a:lstStyle/>
            <a:p>
              <a:r>
                <a:rPr lang="sr-Latn-CS" sz="1600" b="1" dirty="0">
                  <a:solidFill>
                    <a:srgbClr val="990000"/>
                  </a:solidFill>
                  <a:latin typeface="Arial" charset="0"/>
                </a:rPr>
                <a:t>T</a:t>
              </a:r>
              <a:r>
                <a:rPr lang="en-US" sz="1600" b="1" baseline="-25000" dirty="0" err="1">
                  <a:solidFill>
                    <a:srgbClr val="990000"/>
                  </a:solidFill>
                  <a:latin typeface="Arial" charset="0"/>
                </a:rPr>
                <a:t>R30</a:t>
              </a:r>
              <a:endParaRPr lang="en-US" sz="1600" b="1" baseline="-25000" dirty="0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>
              <a:off x="6680373" y="1719637"/>
              <a:ext cx="0" cy="22860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15">
            <a:extLst>
              <a:ext uri="{FF2B5EF4-FFF2-40B4-BE49-F238E27FC236}">
                <a16:creationId xmlns:a16="http://schemas.microsoft.com/office/drawing/2014/main" id="{71931091-F8E7-468A-98C9-520A4B528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Vreme reverberacije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 l="28386" t="17014" r="23177" b="17708"/>
          <a:stretch>
            <a:fillRect/>
          </a:stretch>
        </p:blipFill>
        <p:spPr bwMode="auto">
          <a:xfrm>
            <a:off x="3635896" y="1052736"/>
            <a:ext cx="4950448" cy="50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67544" y="1974800"/>
            <a:ext cx="295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000" indent="-288000" algn="just">
              <a:spcBef>
                <a:spcPts val="0"/>
              </a:spcBef>
              <a:buBlip>
                <a:blip r:embed="rId4"/>
              </a:buBlip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Pozorišta i slušaonice: 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683964"/>
              </p:ext>
            </p:extLst>
          </p:nvPr>
        </p:nvGraphicFramePr>
        <p:xfrm>
          <a:off x="965201" y="2490266"/>
          <a:ext cx="18256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600" imgH="253800" progId="Equation.DSMT4">
                  <p:embed/>
                </p:oleObj>
              </mc:Choice>
              <mc:Fallback>
                <p:oleObj name="Equation" r:id="rId5" imgW="115560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1" y="2490266"/>
                        <a:ext cx="1825625" cy="4460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467544" y="3162932"/>
            <a:ext cx="295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000" indent="-288000" algn="just">
              <a:spcBef>
                <a:spcPts val="0"/>
              </a:spcBef>
              <a:buBlip>
                <a:blip r:embed="rId4"/>
              </a:buBlip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Koncertne dvorane: 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30531"/>
              </p:ext>
            </p:extLst>
          </p:nvPr>
        </p:nvGraphicFramePr>
        <p:xfrm>
          <a:off x="1044576" y="3672694"/>
          <a:ext cx="16668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54080" imgH="253800" progId="Equation.DSMT4">
                  <p:embed/>
                </p:oleObj>
              </mc:Choice>
              <mc:Fallback>
                <p:oleObj name="Equation" r:id="rId7" imgW="105408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6" y="3672694"/>
                        <a:ext cx="1666875" cy="44608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467544" y="4351064"/>
            <a:ext cx="295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000" indent="-288000" algn="just">
              <a:spcBef>
                <a:spcPts val="0"/>
              </a:spcBef>
              <a:buBlip>
                <a:blip r:embed="rId4"/>
              </a:buBlip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Crkvena muzika: 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3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47059"/>
              </p:ext>
            </p:extLst>
          </p:nvPr>
        </p:nvGraphicFramePr>
        <p:xfrm>
          <a:off x="995363" y="4855120"/>
          <a:ext cx="17653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17440" imgH="253800" progId="Equation.DSMT4">
                  <p:embed/>
                </p:oleObj>
              </mc:Choice>
              <mc:Fallback>
                <p:oleObj name="Equation" r:id="rId9" imgW="1117440" imgH="253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4855120"/>
                        <a:ext cx="1765300" cy="4460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4">
            <a:extLst>
              <a:ext uri="{FF2B5EF4-FFF2-40B4-BE49-F238E27FC236}">
                <a16:creationId xmlns:a16="http://schemas.microsoft.com/office/drawing/2014/main" id="{2FD1F060-C3AA-4A2F-87AE-764C2F16D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32" y="1179716"/>
            <a:ext cx="295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sl-SI" sz="1800" b="1" dirty="0">
                <a:solidFill>
                  <a:srgbClr val="990000"/>
                </a:solidFill>
                <a:latin typeface="Arial" charset="0"/>
              </a:rPr>
              <a:t>Optimalno vreme reverberacije: </a:t>
            </a:r>
            <a:endParaRPr lang="hr-HR" sz="18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4AC5D37E-6994-4913-AFDC-32DEE4C68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9552" y="1772816"/>
            <a:ext cx="8244056" cy="33843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Matematički modeli zvučnog polja;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Koeficijent apsorpcije zvučne energije;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Statistička teorija zvučnog polja;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Vreme reverberacije;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Prostorije sa velikim koeficijentom 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apsorpcije zvučne energije. 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000" kern="0" dirty="0">
                <a:solidFill>
                  <a:srgbClr val="800000"/>
                </a:solidFill>
                <a:latin typeface="Arial Black" pitchFamily="34" charset="0"/>
              </a:rPr>
              <a:t>AKUSTIKA ZATVORENOG PROSTORA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196752"/>
            <a:ext cx="1656184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CBC3F8-ABED-44E5-AECE-3672E81839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2896"/>
            <a:ext cx="25922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Prostorije sa velikim koeficijentom apsorpcije</a:t>
            </a: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472015"/>
              </p:ext>
            </p:extLst>
          </p:nvPr>
        </p:nvGraphicFramePr>
        <p:xfrm>
          <a:off x="4109469" y="1273894"/>
          <a:ext cx="8953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336" imgH="393529" progId="Equation.3">
                  <p:embed/>
                </p:oleObj>
              </mc:Choice>
              <mc:Fallback>
                <p:oleObj name="Equation" r:id="rId3" imgW="609336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9469" y="1273894"/>
                        <a:ext cx="895350" cy="642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2">
            <a:extLst>
              <a:ext uri="{FF2B5EF4-FFF2-40B4-BE49-F238E27FC236}">
                <a16:creationId xmlns:a16="http://schemas.microsoft.com/office/drawing/2014/main" id="{309A4E4E-9AC2-444C-9DBF-EB6522474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996" y="2340581"/>
            <a:ext cx="4824536" cy="72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r-Latn-CS" sz="1800" b="1" dirty="0">
                <a:solidFill>
                  <a:srgbClr val="800000"/>
                </a:solidFill>
                <a:latin typeface="Arial" charset="0"/>
              </a:rPr>
              <a:t>Karakteristične zone prostorije sa velikim koeficijentom apsorpcije zvučne energije: </a:t>
            </a:r>
            <a:endParaRPr lang="hr-HR" sz="18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DBF16F60-52B5-4F17-A6D3-054B2DB85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08" y="3192988"/>
            <a:ext cx="3528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>
            <a:spAutoFit/>
          </a:bodyPr>
          <a:lstStyle/>
          <a:p>
            <a:pPr marL="288000" indent="-288000" algn="just">
              <a:lnSpc>
                <a:spcPct val="150000"/>
              </a:lnSpc>
              <a:spcBef>
                <a:spcPts val="0"/>
              </a:spcBef>
              <a:buBlip>
                <a:blip r:embed="rId5"/>
              </a:buBlip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Zona direktnog zvuka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62F95A3A-BFFF-4A25-9BC3-8379468C2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08" y="4556641"/>
            <a:ext cx="3528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marL="288000" indent="-288000" algn="just">
              <a:lnSpc>
                <a:spcPct val="150000"/>
              </a:lnSpc>
              <a:spcBef>
                <a:spcPts val="0"/>
              </a:spcBef>
              <a:buBlip>
                <a:blip r:embed="rId5"/>
              </a:buBlip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Zona reflektovanog zvuka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EE6555F0-6A55-464D-A22B-FF670E6E6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08" y="3836561"/>
            <a:ext cx="3528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>
            <a:spAutoFit/>
          </a:bodyPr>
          <a:lstStyle/>
          <a:p>
            <a:pPr marL="288000" indent="-288000" algn="just">
              <a:lnSpc>
                <a:spcPct val="150000"/>
              </a:lnSpc>
              <a:spcBef>
                <a:spcPts val="0"/>
              </a:spcBef>
              <a:buBlip>
                <a:blip r:embed="rId5"/>
              </a:buBlip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Granični radijus</a:t>
            </a:r>
            <a:r>
              <a:rPr lang="sr-Cyrl-CS" sz="18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prostorije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098985D-4C58-4C83-AF0E-A1D9F98AD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Prostorije sa velikim koeficijentom apsorpcije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55576" y="1288514"/>
            <a:ext cx="4320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>
                <a:solidFill>
                  <a:srgbClr val="800000"/>
                </a:solidFill>
                <a:latin typeface="Arial" charset="0"/>
              </a:rPr>
              <a:t>Gustina energije direktnog zvuka:</a:t>
            </a:r>
            <a:endParaRPr lang="hr-HR" sz="1800" b="1" dirty="0">
              <a:solidFill>
                <a:srgbClr val="800000"/>
              </a:solidFill>
              <a:latin typeface="Arial" charset="0"/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588996"/>
              </p:ext>
            </p:extLst>
          </p:nvPr>
        </p:nvGraphicFramePr>
        <p:xfrm>
          <a:off x="5320834" y="1204367"/>
          <a:ext cx="11191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669" imgH="431613" progId="Equation.3">
                  <p:embed/>
                </p:oleObj>
              </mc:Choice>
              <mc:Fallback>
                <p:oleObj name="Equation" r:id="rId3" imgW="761669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834" y="1204367"/>
                        <a:ext cx="1119187" cy="7048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55576" y="2493377"/>
            <a:ext cx="4320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>
                <a:solidFill>
                  <a:srgbClr val="800000"/>
                </a:solidFill>
                <a:latin typeface="Arial" charset="0"/>
              </a:rPr>
              <a:t>Gustina energije reflektovanog zvuka:</a:t>
            </a:r>
            <a:endParaRPr lang="hr-HR" sz="1800" b="1" dirty="0">
              <a:solidFill>
                <a:srgbClr val="800000"/>
              </a:solidFill>
              <a:latin typeface="Arial" charset="0"/>
            </a:endParaRPr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34850"/>
              </p:ext>
            </p:extLst>
          </p:nvPr>
        </p:nvGraphicFramePr>
        <p:xfrm>
          <a:off x="5320834" y="2443535"/>
          <a:ext cx="25177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500" imgH="393700" progId="Equation.3">
                  <p:embed/>
                </p:oleObj>
              </mc:Choice>
              <mc:Fallback>
                <p:oleObj name="Equation" r:id="rId5" imgW="17145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834" y="2443535"/>
                        <a:ext cx="2517775" cy="6429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55576" y="3698240"/>
            <a:ext cx="4320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>
                <a:solidFill>
                  <a:srgbClr val="800000"/>
                </a:solidFill>
                <a:latin typeface="Arial" charset="0"/>
              </a:rPr>
              <a:t>Ukupna gustina energije:</a:t>
            </a:r>
            <a:endParaRPr lang="hr-HR" sz="1800" b="1" dirty="0">
              <a:solidFill>
                <a:srgbClr val="800000"/>
              </a:solidFill>
              <a:latin typeface="Arial" charset="0"/>
            </a:endParaRPr>
          </a:p>
        </p:txBody>
      </p:sp>
      <p:graphicFrame>
        <p:nvGraphicFramePr>
          <p:cNvPr id="2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786898"/>
              </p:ext>
            </p:extLst>
          </p:nvPr>
        </p:nvGraphicFramePr>
        <p:xfrm>
          <a:off x="5320834" y="3620790"/>
          <a:ext cx="30956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08200" imgH="431800" progId="Equation.DSMT4">
                  <p:embed/>
                </p:oleObj>
              </mc:Choice>
              <mc:Fallback>
                <p:oleObj name="Equation" r:id="rId7" imgW="2108200" imgH="431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834" y="3620790"/>
                        <a:ext cx="3095625" cy="7064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755576" y="4903103"/>
            <a:ext cx="4320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>
                <a:solidFill>
                  <a:srgbClr val="800000"/>
                </a:solidFill>
              </a:rPr>
              <a:t>Ukupni (rezultujući) </a:t>
            </a:r>
            <a:r>
              <a:rPr lang="sr-Latn-CS" sz="1800" b="1" dirty="0">
                <a:solidFill>
                  <a:srgbClr val="800000"/>
                </a:solidFill>
                <a:latin typeface="Arial" charset="0"/>
              </a:rPr>
              <a:t>intenzitet zvuka:</a:t>
            </a:r>
            <a:endParaRPr lang="hr-HR" sz="1800" b="1" dirty="0">
              <a:solidFill>
                <a:srgbClr val="800000"/>
              </a:solidFill>
              <a:latin typeface="Arial" charset="0"/>
            </a:endParaRPr>
          </a:p>
        </p:txBody>
      </p:sp>
      <p:graphicFrame>
        <p:nvGraphicFramePr>
          <p:cNvPr id="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483175"/>
              </p:ext>
            </p:extLst>
          </p:nvPr>
        </p:nvGraphicFramePr>
        <p:xfrm>
          <a:off x="5320834" y="4861545"/>
          <a:ext cx="2852737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43100" imgH="431800" progId="Equation.3">
                  <p:embed/>
                </p:oleObj>
              </mc:Choice>
              <mc:Fallback>
                <p:oleObj name="Equation" r:id="rId9" imgW="1943100" imgH="431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834" y="4861545"/>
                        <a:ext cx="2852737" cy="7064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F471CEF-8BE4-44B0-866A-0376F4487077}"/>
              </a:ext>
            </a:extLst>
          </p:cNvPr>
          <p:cNvGrpSpPr/>
          <p:nvPr/>
        </p:nvGrpSpPr>
        <p:grpSpPr>
          <a:xfrm>
            <a:off x="5157328" y="3618394"/>
            <a:ext cx="163506" cy="720080"/>
            <a:chOff x="5724128" y="4941168"/>
            <a:chExt cx="163506" cy="72008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5724128" y="4941168"/>
              <a:ext cx="0" cy="72008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724128" y="5120511"/>
              <a:ext cx="16350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ym typeface="Wingdings 3"/>
                </a:rPr>
                <a:t>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C9EED2-1FF6-4E16-B82C-4F27B76A7BED}"/>
              </a:ext>
            </a:extLst>
          </p:cNvPr>
          <p:cNvGrpSpPr/>
          <p:nvPr/>
        </p:nvGrpSpPr>
        <p:grpSpPr>
          <a:xfrm>
            <a:off x="5157328" y="4854724"/>
            <a:ext cx="163506" cy="720080"/>
            <a:chOff x="5724128" y="4941168"/>
            <a:chExt cx="163506" cy="72008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56708F8-394B-4F01-A9AC-2121875D829D}"/>
                </a:ext>
              </a:extLst>
            </p:cNvPr>
            <p:cNvCxnSpPr/>
            <p:nvPr/>
          </p:nvCxnSpPr>
          <p:spPr bwMode="auto">
            <a:xfrm>
              <a:off x="5724128" y="4941168"/>
              <a:ext cx="0" cy="72008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337B89-F72B-4D10-BA57-5772E9D72B33}"/>
                </a:ext>
              </a:extLst>
            </p:cNvPr>
            <p:cNvSpPr txBox="1"/>
            <p:nvPr/>
          </p:nvSpPr>
          <p:spPr>
            <a:xfrm>
              <a:off x="5724128" y="5120511"/>
              <a:ext cx="16350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ym typeface="Wingdings 3"/>
                </a:rPr>
                <a:t>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C69459-BDFA-4CB7-8B17-AA91D60D481B}"/>
              </a:ext>
            </a:extLst>
          </p:cNvPr>
          <p:cNvGrpSpPr/>
          <p:nvPr/>
        </p:nvGrpSpPr>
        <p:grpSpPr>
          <a:xfrm>
            <a:off x="5157328" y="2413273"/>
            <a:ext cx="163506" cy="720080"/>
            <a:chOff x="5724128" y="4941168"/>
            <a:chExt cx="163506" cy="72008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0F07C2B-B619-43F0-AB49-8E40E70359C1}"/>
                </a:ext>
              </a:extLst>
            </p:cNvPr>
            <p:cNvCxnSpPr/>
            <p:nvPr/>
          </p:nvCxnSpPr>
          <p:spPr bwMode="auto">
            <a:xfrm>
              <a:off x="5724128" y="4941168"/>
              <a:ext cx="0" cy="72008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D34437-E3DD-4947-BFA1-5427CE12A655}"/>
                </a:ext>
              </a:extLst>
            </p:cNvPr>
            <p:cNvSpPr txBox="1"/>
            <p:nvPr/>
          </p:nvSpPr>
          <p:spPr>
            <a:xfrm>
              <a:off x="5724128" y="5120511"/>
              <a:ext cx="16350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ym typeface="Wingdings 3"/>
                </a:rPr>
                <a:t></a:t>
              </a:r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DBCF69-6DB0-475E-A509-E883973AD5B2}"/>
              </a:ext>
            </a:extLst>
          </p:cNvPr>
          <p:cNvGrpSpPr/>
          <p:nvPr/>
        </p:nvGrpSpPr>
        <p:grpSpPr>
          <a:xfrm>
            <a:off x="5149256" y="1196752"/>
            <a:ext cx="163506" cy="720080"/>
            <a:chOff x="5724128" y="4941168"/>
            <a:chExt cx="163506" cy="72008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9491C76-D552-4060-A4E2-6BCDB70B33E4}"/>
                </a:ext>
              </a:extLst>
            </p:cNvPr>
            <p:cNvCxnSpPr/>
            <p:nvPr/>
          </p:nvCxnSpPr>
          <p:spPr bwMode="auto">
            <a:xfrm>
              <a:off x="5724128" y="4941168"/>
              <a:ext cx="0" cy="72008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E9FC1C-2965-456A-BBBC-B09E3115E3F1}"/>
                </a:ext>
              </a:extLst>
            </p:cNvPr>
            <p:cNvSpPr txBox="1"/>
            <p:nvPr/>
          </p:nvSpPr>
          <p:spPr>
            <a:xfrm>
              <a:off x="5724128" y="5120511"/>
              <a:ext cx="16350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ym typeface="Wingdings 3"/>
                </a:rPr>
                <a:t></a:t>
              </a:r>
              <a:endParaRPr lang="en-US" dirty="0"/>
            </a:p>
          </p:txBody>
        </p:sp>
      </p:grpSp>
      <p:sp>
        <p:nvSpPr>
          <p:cNvPr id="42" name="Rectangle 15">
            <a:extLst>
              <a:ext uri="{FF2B5EF4-FFF2-40B4-BE49-F238E27FC236}">
                <a16:creationId xmlns:a16="http://schemas.microsoft.com/office/drawing/2014/main" id="{4CF52135-E443-484B-81B0-C82B5D315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Prostorije sa velikim koeficijentom apsorpcije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4561656" y="980728"/>
            <a:ext cx="4114800" cy="790575"/>
            <a:chOff x="2545432" y="1774329"/>
            <a:chExt cx="4114800" cy="790575"/>
          </a:xfrm>
        </p:grpSpPr>
        <p:graphicFrame>
          <p:nvGraphicFramePr>
            <p:cNvPr id="77" name="Object 55"/>
            <p:cNvGraphicFramePr>
              <a:graphicFrameLocks noChangeAspect="1"/>
            </p:cNvGraphicFramePr>
            <p:nvPr/>
          </p:nvGraphicFramePr>
          <p:xfrm>
            <a:off x="2545432" y="1816397"/>
            <a:ext cx="1735138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80588" imgH="431613" progId="Equation.3">
                    <p:embed/>
                  </p:oleObj>
                </mc:Choice>
                <mc:Fallback>
                  <p:oleObj name="Equation" r:id="rId3" imgW="1180588" imgH="431613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5432" y="1816397"/>
                          <a:ext cx="1735138" cy="70643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66">
                                  <a:alpha val="50195"/>
                                </a:srgb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56"/>
            <p:cNvGraphicFramePr>
              <a:graphicFrameLocks noChangeAspect="1"/>
            </p:cNvGraphicFramePr>
            <p:nvPr/>
          </p:nvGraphicFramePr>
          <p:xfrm>
            <a:off x="5018757" y="1774329"/>
            <a:ext cx="1641475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17115" imgH="482391" progId="Equation.3">
                    <p:embed/>
                  </p:oleObj>
                </mc:Choice>
                <mc:Fallback>
                  <p:oleObj name="Equation" r:id="rId5" imgW="1117115" imgH="482391" progId="Equation.3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8757" y="1774329"/>
                          <a:ext cx="1641475" cy="790575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AutoShape 59"/>
            <p:cNvSpPr>
              <a:spLocks noChangeArrowheads="1"/>
            </p:cNvSpPr>
            <p:nvPr/>
          </p:nvSpPr>
          <p:spPr bwMode="auto">
            <a:xfrm>
              <a:off x="4374232" y="2017216"/>
              <a:ext cx="533400" cy="304800"/>
            </a:xfrm>
            <a:custGeom>
              <a:avLst/>
              <a:gdLst>
                <a:gd name="T0" fmla="*/ 9879013 w 21600"/>
                <a:gd name="T1" fmla="*/ 0 h 21600"/>
                <a:gd name="T2" fmla="*/ 0 w 21600"/>
                <a:gd name="T3" fmla="*/ 2150533 h 21600"/>
                <a:gd name="T4" fmla="*/ 9879013 w 21600"/>
                <a:gd name="T5" fmla="*/ 4301067 h 21600"/>
                <a:gd name="T6" fmla="*/ 13172017 w 21600"/>
                <a:gd name="T7" fmla="*/ 215053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" name="Text Box 61"/>
          <p:cNvSpPr txBox="1">
            <a:spLocks noChangeArrowheads="1"/>
          </p:cNvSpPr>
          <p:nvPr/>
        </p:nvSpPr>
        <p:spPr bwMode="auto">
          <a:xfrm>
            <a:off x="4126966" y="2098730"/>
            <a:ext cx="949673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Češće: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87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440251"/>
              </p:ext>
            </p:extLst>
          </p:nvPr>
        </p:nvGraphicFramePr>
        <p:xfrm>
          <a:off x="7044804" y="1990776"/>
          <a:ext cx="10620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586" imgH="482391" progId="Equation.3">
                  <p:embed/>
                </p:oleObj>
              </mc:Choice>
              <mc:Fallback>
                <p:oleObj name="Equation" r:id="rId7" imgW="723586" imgH="482391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804" y="1990776"/>
                        <a:ext cx="1062037" cy="7905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604715"/>
              </p:ext>
            </p:extLst>
          </p:nvPr>
        </p:nvGraphicFramePr>
        <p:xfrm>
          <a:off x="5141391" y="2032844"/>
          <a:ext cx="11366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4364" imgH="431613" progId="Equation.3">
                  <p:embed/>
                </p:oleObj>
              </mc:Choice>
              <mc:Fallback>
                <p:oleObj name="Equation" r:id="rId9" imgW="774364" imgH="431613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391" y="2032844"/>
                        <a:ext cx="1136650" cy="7064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>
                                <a:alpha val="50195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AutoShape 65"/>
          <p:cNvSpPr>
            <a:spLocks noChangeArrowheads="1"/>
          </p:cNvSpPr>
          <p:nvPr/>
        </p:nvSpPr>
        <p:spPr bwMode="auto">
          <a:xfrm>
            <a:off x="6397159" y="2235309"/>
            <a:ext cx="533400" cy="304800"/>
          </a:xfrm>
          <a:custGeom>
            <a:avLst/>
            <a:gdLst>
              <a:gd name="T0" fmla="*/ 9879013 w 21600"/>
              <a:gd name="T1" fmla="*/ 0 h 21600"/>
              <a:gd name="T2" fmla="*/ 0 w 21600"/>
              <a:gd name="T3" fmla="*/ 2150533 h 21600"/>
              <a:gd name="T4" fmla="*/ 9879013 w 21600"/>
              <a:gd name="T5" fmla="*/ 4301067 h 21600"/>
              <a:gd name="T6" fmla="*/ 13172017 w 21600"/>
              <a:gd name="T7" fmla="*/ 2150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251520" y="1916832"/>
            <a:ext cx="6923811" cy="4567265"/>
            <a:chOff x="143048" y="2420888"/>
            <a:chExt cx="5653088" cy="3729038"/>
          </a:xfrm>
        </p:grpSpPr>
        <p:grpSp>
          <p:nvGrpSpPr>
            <p:cNvPr id="25" name="Group 38"/>
            <p:cNvGrpSpPr>
              <a:grpSpLocks/>
            </p:cNvGrpSpPr>
            <p:nvPr/>
          </p:nvGrpSpPr>
          <p:grpSpPr bwMode="auto">
            <a:xfrm>
              <a:off x="143048" y="2420888"/>
              <a:ext cx="5181600" cy="3729038"/>
              <a:chOff x="48" y="1584"/>
              <a:chExt cx="3264" cy="2349"/>
            </a:xfrm>
          </p:grpSpPr>
          <p:grpSp>
            <p:nvGrpSpPr>
              <p:cNvPr id="26" name="Group 27"/>
              <p:cNvGrpSpPr>
                <a:grpSpLocks/>
              </p:cNvGrpSpPr>
              <p:nvPr/>
            </p:nvGrpSpPr>
            <p:grpSpPr bwMode="auto">
              <a:xfrm>
                <a:off x="318" y="1584"/>
                <a:ext cx="2994" cy="2118"/>
                <a:chOff x="126" y="1776"/>
                <a:chExt cx="2994" cy="2118"/>
              </a:xfrm>
            </p:grpSpPr>
            <p:sp>
              <p:nvSpPr>
                <p:cNvPr id="49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31" y="1776"/>
                  <a:ext cx="0" cy="2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458" y="2131"/>
                  <a:ext cx="0" cy="17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914" y="2455"/>
                  <a:ext cx="0" cy="14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360" y="2774"/>
                  <a:ext cx="0" cy="11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42" y="2769"/>
                  <a:ext cx="12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31" y="2455"/>
                  <a:ext cx="7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1"/>
                <p:cNvSpPr>
                  <a:spLocks noChangeShapeType="1"/>
                </p:cNvSpPr>
                <p:nvPr/>
              </p:nvSpPr>
              <p:spPr bwMode="auto">
                <a:xfrm>
                  <a:off x="126" y="3894"/>
                  <a:ext cx="299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Text Box 28"/>
              <p:cNvSpPr txBox="1">
                <a:spLocks noChangeArrowheads="1"/>
              </p:cNvSpPr>
              <p:nvPr/>
            </p:nvSpPr>
            <p:spPr bwMode="auto">
              <a:xfrm>
                <a:off x="347" y="1607"/>
                <a:ext cx="48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 b="1" dirty="0">
                    <a:latin typeface="Arial" charset="0"/>
                  </a:rPr>
                  <a:t>L </a:t>
                </a:r>
                <a:r>
                  <a:rPr lang="sr-Latn-CS" sz="1600" b="1" dirty="0">
                    <a:latin typeface="Arial" charset="0"/>
                    <a:sym typeface="Symbol" pitchFamily="18" charset="2"/>
                  </a:rPr>
                  <a:t>dB</a:t>
                </a:r>
                <a:endParaRPr lang="en-US" sz="1600" b="1" dirty="0">
                  <a:latin typeface="Arial" charset="0"/>
                </a:endParaRPr>
              </a:p>
            </p:txBody>
          </p:sp>
          <p:sp>
            <p:nvSpPr>
              <p:cNvPr id="32" name="Text Box 29"/>
              <p:cNvSpPr txBox="1">
                <a:spLocks noChangeArrowheads="1"/>
              </p:cNvSpPr>
              <p:nvPr/>
            </p:nvSpPr>
            <p:spPr bwMode="auto">
              <a:xfrm>
                <a:off x="144" y="1824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>
                    <a:latin typeface="Arial" charset="0"/>
                  </a:rPr>
                  <a:t>0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33" name="Text Box 30"/>
              <p:cNvSpPr txBox="1">
                <a:spLocks noChangeArrowheads="1"/>
              </p:cNvSpPr>
              <p:nvPr/>
            </p:nvSpPr>
            <p:spPr bwMode="auto">
              <a:xfrm>
                <a:off x="96" y="2160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>
                    <a:latin typeface="Arial" charset="0"/>
                  </a:rPr>
                  <a:t>-5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48" y="2476"/>
                <a:ext cx="3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>
                    <a:latin typeface="Arial" charset="0"/>
                  </a:rPr>
                  <a:t>-10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35" name="Text Box 32"/>
              <p:cNvSpPr txBox="1">
                <a:spLocks noChangeArrowheads="1"/>
              </p:cNvSpPr>
              <p:nvPr/>
            </p:nvSpPr>
            <p:spPr bwMode="auto">
              <a:xfrm>
                <a:off x="48" y="2784"/>
                <a:ext cx="3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>
                    <a:latin typeface="Arial" charset="0"/>
                  </a:rPr>
                  <a:t>-15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500" y="3721"/>
                <a:ext cx="2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 dirty="0">
                    <a:latin typeface="Arial" charset="0"/>
                  </a:rPr>
                  <a:t>0.5</a:t>
                </a:r>
                <a:endParaRPr lang="en-US" sz="1600" dirty="0">
                  <a:latin typeface="Arial" charset="0"/>
                </a:endParaRP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1008" y="3721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1</a:t>
                </a:r>
              </a:p>
            </p:txBody>
          </p:sp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1460" y="3721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2</a:t>
                </a:r>
              </a:p>
            </p:txBody>
          </p:sp>
          <p:sp>
            <p:nvSpPr>
              <p:cNvPr id="42" name="Text Box 36"/>
              <p:cNvSpPr txBox="1">
                <a:spLocks noChangeArrowheads="1"/>
              </p:cNvSpPr>
              <p:nvPr/>
            </p:nvSpPr>
            <p:spPr bwMode="auto">
              <a:xfrm>
                <a:off x="1920" y="3721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4</a:t>
                </a:r>
              </a:p>
            </p:txBody>
          </p:sp>
          <p:sp>
            <p:nvSpPr>
              <p:cNvPr id="44" name="Text Box 37"/>
              <p:cNvSpPr txBox="1">
                <a:spLocks noChangeArrowheads="1"/>
              </p:cNvSpPr>
              <p:nvPr/>
            </p:nvSpPr>
            <p:spPr bwMode="auto">
              <a:xfrm>
                <a:off x="2886" y="3720"/>
                <a:ext cx="40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x-none" sz="1600" b="1" dirty="0">
                    <a:latin typeface="Arial" charset="0"/>
                  </a:rPr>
                  <a:t>r </a:t>
                </a:r>
                <a:r>
                  <a:rPr lang="en-US" sz="1600" b="1" dirty="0">
                    <a:latin typeface="Arial" charset="0"/>
                    <a:sym typeface="Symbol" pitchFamily="18" charset="2"/>
                  </a:rPr>
                  <a:t>m</a:t>
                </a:r>
                <a:endParaRPr lang="en-US" sz="1600" b="1" dirty="0">
                  <a:latin typeface="Arial" charset="0"/>
                </a:endParaRPr>
              </a:p>
            </p:txBody>
          </p:sp>
        </p:grpSp>
        <p:grpSp>
          <p:nvGrpSpPr>
            <p:cNvPr id="56" name="Group 69"/>
            <p:cNvGrpSpPr>
              <a:grpSpLocks/>
            </p:cNvGrpSpPr>
            <p:nvPr/>
          </p:nvGrpSpPr>
          <p:grpSpPr bwMode="auto">
            <a:xfrm>
              <a:off x="1900411" y="4027438"/>
              <a:ext cx="1350962" cy="728663"/>
              <a:chOff x="1155" y="2596"/>
              <a:chExt cx="851" cy="459"/>
            </a:xfrm>
          </p:grpSpPr>
          <p:sp>
            <p:nvSpPr>
              <p:cNvPr id="57" name="Line 23"/>
              <p:cNvSpPr>
                <a:spLocks noChangeShapeType="1"/>
              </p:cNvSpPr>
              <p:nvPr/>
            </p:nvSpPr>
            <p:spPr bwMode="auto">
              <a:xfrm flipH="1">
                <a:off x="1291" y="2748"/>
                <a:ext cx="715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4"/>
              <p:cNvSpPr>
                <a:spLocks noChangeShapeType="1"/>
              </p:cNvSpPr>
              <p:nvPr/>
            </p:nvSpPr>
            <p:spPr bwMode="auto">
              <a:xfrm>
                <a:off x="1336" y="2596"/>
                <a:ext cx="0" cy="15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V="1">
                <a:off x="1336" y="2903"/>
                <a:ext cx="0" cy="15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1155" y="2716"/>
                <a:ext cx="35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 dirty="0" err="1">
                    <a:solidFill>
                      <a:srgbClr val="CC0000"/>
                    </a:solidFill>
                    <a:latin typeface="Arial" charset="0"/>
                  </a:rPr>
                  <a:t>3dB</a:t>
                </a:r>
                <a:endParaRPr lang="en-US" sz="1600" b="1" dirty="0">
                  <a:solidFill>
                    <a:srgbClr val="CC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1" name="Group 45"/>
            <p:cNvGrpSpPr>
              <a:grpSpLocks/>
            </p:cNvGrpSpPr>
            <p:nvPr/>
          </p:nvGrpSpPr>
          <p:grpSpPr bwMode="auto">
            <a:xfrm>
              <a:off x="571673" y="2968576"/>
              <a:ext cx="4981575" cy="2557462"/>
              <a:chOff x="318" y="1929"/>
              <a:chExt cx="3138" cy="1611"/>
            </a:xfrm>
          </p:grpSpPr>
          <p:sp>
            <p:nvSpPr>
              <p:cNvPr id="62" name="Freeform 8"/>
              <p:cNvSpPr>
                <a:spLocks/>
              </p:cNvSpPr>
              <p:nvPr/>
            </p:nvSpPr>
            <p:spPr bwMode="auto">
              <a:xfrm>
                <a:off x="318" y="1929"/>
                <a:ext cx="2576" cy="1611"/>
              </a:xfrm>
              <a:custGeom>
                <a:avLst/>
                <a:gdLst>
                  <a:gd name="T0" fmla="*/ 0 w 2982"/>
                  <a:gd name="T1" fmla="*/ 0 h 1908"/>
                  <a:gd name="T2" fmla="*/ 295 w 2982"/>
                  <a:gd name="T3" fmla="*/ 0 h 1908"/>
                  <a:gd name="T4" fmla="*/ 2225 w 2982"/>
                  <a:gd name="T5" fmla="*/ 1360 h 19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82" h="1908">
                    <a:moveTo>
                      <a:pt x="0" y="0"/>
                    </a:moveTo>
                    <a:lnTo>
                      <a:pt x="396" y="0"/>
                    </a:lnTo>
                    <a:lnTo>
                      <a:pt x="2982" y="1908"/>
                    </a:ln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 Box 40"/>
              <p:cNvSpPr txBox="1">
                <a:spLocks noChangeArrowheads="1"/>
              </p:cNvSpPr>
              <p:nvPr/>
            </p:nvSpPr>
            <p:spPr bwMode="auto">
              <a:xfrm>
                <a:off x="2508" y="3120"/>
                <a:ext cx="9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 dirty="0" err="1">
                    <a:solidFill>
                      <a:schemeClr val="accent2"/>
                    </a:solidFill>
                    <a:latin typeface="Arial" charset="0"/>
                  </a:rPr>
                  <a:t>Direktan</a:t>
                </a:r>
                <a:r>
                  <a:rPr lang="en-US" sz="1600" b="1" dirty="0">
                    <a:solidFill>
                      <a:schemeClr val="accent2"/>
                    </a:solidFill>
                    <a:latin typeface="Arial" charset="0"/>
                  </a:rPr>
                  <a:t> </a:t>
                </a:r>
                <a:r>
                  <a:rPr lang="en-US" sz="1600" b="1" dirty="0" err="1">
                    <a:solidFill>
                      <a:schemeClr val="accent2"/>
                    </a:solidFill>
                    <a:latin typeface="Arial" charset="0"/>
                  </a:rPr>
                  <a:t>zvuk</a:t>
                </a:r>
                <a:endParaRPr lang="en-US" sz="1600" b="1" dirty="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64" name="Freeform 44"/>
              <p:cNvSpPr>
                <a:spLocks/>
              </p:cNvSpPr>
              <p:nvPr/>
            </p:nvSpPr>
            <p:spPr bwMode="auto">
              <a:xfrm>
                <a:off x="2823" y="3300"/>
                <a:ext cx="144" cy="144"/>
              </a:xfrm>
              <a:custGeom>
                <a:avLst/>
                <a:gdLst>
                  <a:gd name="T0" fmla="*/ 144 w 144"/>
                  <a:gd name="T1" fmla="*/ 0 h 144"/>
                  <a:gd name="T2" fmla="*/ 144 w 144"/>
                  <a:gd name="T3" fmla="*/ 144 h 144"/>
                  <a:gd name="T4" fmla="*/ 0 w 14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44">
                    <a:moveTo>
                      <a:pt x="144" y="0"/>
                    </a:moveTo>
                    <a:lnTo>
                      <a:pt x="144" y="144"/>
                    </a:lnTo>
                    <a:lnTo>
                      <a:pt x="0" y="144"/>
                    </a:ln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50"/>
            <p:cNvGrpSpPr>
              <a:grpSpLocks/>
            </p:cNvGrpSpPr>
            <p:nvPr/>
          </p:nvGrpSpPr>
          <p:grpSpPr bwMode="auto">
            <a:xfrm>
              <a:off x="579611" y="4478288"/>
              <a:ext cx="5216525" cy="336550"/>
              <a:chOff x="323" y="2880"/>
              <a:chExt cx="3286" cy="212"/>
            </a:xfrm>
          </p:grpSpPr>
          <p:sp>
            <p:nvSpPr>
              <p:cNvPr id="66" name="Line 9"/>
              <p:cNvSpPr>
                <a:spLocks noChangeShapeType="1"/>
              </p:cNvSpPr>
              <p:nvPr/>
            </p:nvSpPr>
            <p:spPr bwMode="auto">
              <a:xfrm>
                <a:off x="323" y="2901"/>
                <a:ext cx="2804" cy="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n>
                    <a:solidFill>
                      <a:srgbClr val="006600"/>
                    </a:solidFill>
                  </a:ln>
                  <a:solidFill>
                    <a:srgbClr val="006600"/>
                  </a:solidFill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/>
            </p:nvSpPr>
            <p:spPr bwMode="auto">
              <a:xfrm>
                <a:off x="2448" y="2880"/>
                <a:ext cx="116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 dirty="0" err="1">
                    <a:solidFill>
                      <a:srgbClr val="006600"/>
                    </a:solidFill>
                    <a:latin typeface="Arial" charset="0"/>
                  </a:rPr>
                  <a:t>Reflektovan</a:t>
                </a:r>
                <a:r>
                  <a:rPr lang="en-US" sz="1600" b="1" dirty="0">
                    <a:solidFill>
                      <a:srgbClr val="006600"/>
                    </a:solidFill>
                    <a:latin typeface="Arial" charset="0"/>
                  </a:rPr>
                  <a:t> </a:t>
                </a:r>
                <a:r>
                  <a:rPr lang="en-US" sz="1600" b="1" dirty="0" err="1">
                    <a:solidFill>
                      <a:srgbClr val="006600"/>
                    </a:solidFill>
                    <a:latin typeface="Arial" charset="0"/>
                  </a:rPr>
                  <a:t>zvuk</a:t>
                </a:r>
                <a:endParaRPr lang="en-US" sz="1600" b="1" dirty="0">
                  <a:solidFill>
                    <a:srgbClr val="006600"/>
                  </a:solidFill>
                  <a:latin typeface="Arial" charset="0"/>
                </a:endParaRPr>
              </a:p>
            </p:txBody>
          </p:sp>
          <p:sp>
            <p:nvSpPr>
              <p:cNvPr id="68" name="Freeform 46"/>
              <p:cNvSpPr>
                <a:spLocks/>
              </p:cNvSpPr>
              <p:nvPr/>
            </p:nvSpPr>
            <p:spPr bwMode="auto">
              <a:xfrm>
                <a:off x="2304" y="2899"/>
                <a:ext cx="192" cy="129"/>
              </a:xfrm>
              <a:custGeom>
                <a:avLst/>
                <a:gdLst>
                  <a:gd name="T0" fmla="*/ 192 w 192"/>
                  <a:gd name="T1" fmla="*/ 144 h 144"/>
                  <a:gd name="T2" fmla="*/ 0 w 192"/>
                  <a:gd name="T3" fmla="*/ 144 h 144"/>
                  <a:gd name="T4" fmla="*/ 0 w 192"/>
                  <a:gd name="T5" fmla="*/ 0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44">
                    <a:moveTo>
                      <a:pt x="192" y="144"/>
                    </a:move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69" name="Group 70"/>
            <p:cNvGrpSpPr>
              <a:grpSpLocks/>
            </p:cNvGrpSpPr>
            <p:nvPr/>
          </p:nvGrpSpPr>
          <p:grpSpPr bwMode="auto">
            <a:xfrm>
              <a:off x="587548" y="2968576"/>
              <a:ext cx="4703764" cy="1519237"/>
              <a:chOff x="328" y="1929"/>
              <a:chExt cx="2963" cy="957"/>
            </a:xfrm>
          </p:grpSpPr>
          <p:grpSp>
            <p:nvGrpSpPr>
              <p:cNvPr id="70" name="Group 21"/>
              <p:cNvGrpSpPr>
                <a:grpSpLocks/>
              </p:cNvGrpSpPr>
              <p:nvPr/>
            </p:nvGrpSpPr>
            <p:grpSpPr bwMode="auto">
              <a:xfrm>
                <a:off x="328" y="1929"/>
                <a:ext cx="2576" cy="957"/>
                <a:chOff x="762" y="1170"/>
                <a:chExt cx="2982" cy="1134"/>
              </a:xfrm>
            </p:grpSpPr>
            <p:sp>
              <p:nvSpPr>
                <p:cNvPr id="73" name="Freeform 18"/>
                <p:cNvSpPr>
                  <a:spLocks/>
                </p:cNvSpPr>
                <p:nvPr/>
              </p:nvSpPr>
              <p:spPr bwMode="auto">
                <a:xfrm>
                  <a:off x="762" y="1170"/>
                  <a:ext cx="1260" cy="654"/>
                </a:xfrm>
                <a:custGeom>
                  <a:avLst/>
                  <a:gdLst>
                    <a:gd name="T0" fmla="*/ 0 w 1260"/>
                    <a:gd name="T1" fmla="*/ 0 h 654"/>
                    <a:gd name="T2" fmla="*/ 378 w 1260"/>
                    <a:gd name="T3" fmla="*/ 0 h 654"/>
                    <a:gd name="T4" fmla="*/ 1260 w 1260"/>
                    <a:gd name="T5" fmla="*/ 654 h 6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60" h="654">
                      <a:moveTo>
                        <a:pt x="0" y="0"/>
                      </a:moveTo>
                      <a:lnTo>
                        <a:pt x="378" y="0"/>
                      </a:lnTo>
                      <a:lnTo>
                        <a:pt x="1260" y="654"/>
                      </a:lnTo>
                    </a:path>
                  </a:pathLst>
                </a:custGeom>
                <a:noFill/>
                <a:ln w="38100" cmpd="sng">
                  <a:solidFill>
                    <a:srgbClr val="9900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/>
                </p:cNvSpPr>
                <p:nvPr/>
              </p:nvSpPr>
              <p:spPr bwMode="auto">
                <a:xfrm>
                  <a:off x="2016" y="1824"/>
                  <a:ext cx="1728" cy="480"/>
                </a:xfrm>
                <a:custGeom>
                  <a:avLst/>
                  <a:gdLst>
                    <a:gd name="T0" fmla="*/ 0 w 1728"/>
                    <a:gd name="T1" fmla="*/ 0 h 480"/>
                    <a:gd name="T2" fmla="*/ 690 w 1728"/>
                    <a:gd name="T3" fmla="*/ 324 h 480"/>
                    <a:gd name="T4" fmla="*/ 1728 w 1728"/>
                    <a:gd name="T5" fmla="*/ 480 h 48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28" h="480">
                      <a:moveTo>
                        <a:pt x="0" y="0"/>
                      </a:moveTo>
                      <a:cubicBezTo>
                        <a:pt x="201" y="122"/>
                        <a:pt x="402" y="244"/>
                        <a:pt x="690" y="324"/>
                      </a:cubicBezTo>
                      <a:cubicBezTo>
                        <a:pt x="978" y="404"/>
                        <a:pt x="1353" y="442"/>
                        <a:pt x="1728" y="480"/>
                      </a:cubicBezTo>
                    </a:path>
                  </a:pathLst>
                </a:custGeom>
                <a:noFill/>
                <a:ln w="38100" cmpd="sng">
                  <a:solidFill>
                    <a:srgbClr val="9900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" name="Text Box 43"/>
              <p:cNvSpPr txBox="1">
                <a:spLocks noChangeArrowheads="1"/>
              </p:cNvSpPr>
              <p:nvPr/>
            </p:nvSpPr>
            <p:spPr bwMode="auto">
              <a:xfrm>
                <a:off x="2387" y="2488"/>
                <a:ext cx="9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 dirty="0" err="1">
                    <a:solidFill>
                      <a:srgbClr val="990000"/>
                    </a:solidFill>
                    <a:latin typeface="Arial" charset="0"/>
                  </a:rPr>
                  <a:t>Ukupan</a:t>
                </a:r>
                <a:r>
                  <a:rPr lang="en-US" sz="1600" b="1" dirty="0">
                    <a:solidFill>
                      <a:srgbClr val="990000"/>
                    </a:solidFill>
                    <a:latin typeface="Arial" charset="0"/>
                  </a:rPr>
                  <a:t> </a:t>
                </a:r>
                <a:r>
                  <a:rPr lang="en-US" sz="1600" b="1" dirty="0" err="1">
                    <a:solidFill>
                      <a:srgbClr val="990000"/>
                    </a:solidFill>
                    <a:latin typeface="Arial" charset="0"/>
                  </a:rPr>
                  <a:t>zvuk</a:t>
                </a:r>
                <a:endParaRPr lang="en-US" sz="1600" b="1" dirty="0">
                  <a:solidFill>
                    <a:srgbClr val="990000"/>
                  </a:solidFill>
                  <a:latin typeface="Arial" charset="0"/>
                </a:endParaRPr>
              </a:p>
            </p:txBody>
          </p:sp>
        </p:grpSp>
        <p:sp>
          <p:nvSpPr>
            <p:cNvPr id="80" name="Line 22"/>
            <p:cNvSpPr>
              <a:spLocks noChangeShapeType="1"/>
            </p:cNvSpPr>
            <p:nvPr/>
          </p:nvSpPr>
          <p:spPr bwMode="auto">
            <a:xfrm>
              <a:off x="3245023" y="3487688"/>
              <a:ext cx="0" cy="228758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/>
              <a:tailEnd/>
            </a:ln>
            <a:effectLst/>
          </p:spPr>
          <p:txBody>
            <a:bodyPr/>
            <a:lstStyle/>
            <a:p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" name="Text Box 57"/>
            <p:cNvSpPr txBox="1">
              <a:spLocks noChangeArrowheads="1"/>
            </p:cNvSpPr>
            <p:nvPr/>
          </p:nvSpPr>
          <p:spPr bwMode="auto">
            <a:xfrm>
              <a:off x="2401242" y="3149650"/>
              <a:ext cx="1733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solidFill>
                    <a:srgbClr val="FF6600"/>
                  </a:solidFill>
                  <a:latin typeface="Arial" charset="0"/>
                </a:rPr>
                <a:t>Grani</a:t>
              </a:r>
              <a:r>
                <a:rPr lang="sr-Latn-CS" sz="1600" b="1" dirty="0">
                  <a:solidFill>
                    <a:srgbClr val="FF6600"/>
                  </a:solidFill>
                  <a:latin typeface="Arial" charset="0"/>
                </a:rPr>
                <a:t>čni radijus</a:t>
              </a:r>
              <a:endParaRPr lang="en-US" sz="1600" b="1" dirty="0">
                <a:solidFill>
                  <a:srgbClr val="FF6600"/>
                </a:solidFill>
                <a:latin typeface="Arial" charset="0"/>
              </a:endParaRPr>
            </a:p>
          </p:txBody>
        </p:sp>
        <p:cxnSp>
          <p:nvCxnSpPr>
            <p:cNvPr id="101" name="Elbow Connector 100"/>
            <p:cNvCxnSpPr>
              <a:stCxn id="71" idx="1"/>
            </p:cNvCxnSpPr>
            <p:nvPr/>
          </p:nvCxnSpPr>
          <p:spPr bwMode="auto">
            <a:xfrm rot="10800000" flipV="1">
              <a:off x="3571276" y="4024159"/>
              <a:ext cx="285704" cy="309281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</p:grpSp>
      <p:sp>
        <p:nvSpPr>
          <p:cNvPr id="72" name="Rectangle 15">
            <a:extLst>
              <a:ext uri="{FF2B5EF4-FFF2-40B4-BE49-F238E27FC236}">
                <a16:creationId xmlns:a16="http://schemas.microsoft.com/office/drawing/2014/main" id="{1D88B7BE-35B4-4F6F-B062-D171DF4DF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Prostorije sa velikim koeficijentom apsorpcije</a:t>
            </a:r>
          </a:p>
        </p:txBody>
      </p:sp>
      <p:graphicFrame>
        <p:nvGraphicFramePr>
          <p:cNvPr id="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842019"/>
              </p:ext>
            </p:extLst>
          </p:nvPr>
        </p:nvGraphicFramePr>
        <p:xfrm>
          <a:off x="1081336" y="2776388"/>
          <a:ext cx="10620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586" imgH="482391" progId="Equation.3">
                  <p:embed/>
                </p:oleObj>
              </mc:Choice>
              <mc:Fallback>
                <p:oleObj name="Equation" r:id="rId3" imgW="723586" imgH="48239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336" y="2776388"/>
                        <a:ext cx="1062038" cy="7905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50195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891853"/>
              </p:ext>
            </p:extLst>
          </p:nvPr>
        </p:nvGraphicFramePr>
        <p:xfrm>
          <a:off x="903536" y="4224188"/>
          <a:ext cx="13970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087" imgH="482391" progId="Equation.3">
                  <p:embed/>
                </p:oleObj>
              </mc:Choice>
              <mc:Fallback>
                <p:oleObj name="Equation" r:id="rId5" imgW="952087" imgH="48239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536" y="4224188"/>
                        <a:ext cx="1397000" cy="7889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" name="Group 21"/>
          <p:cNvGrpSpPr>
            <a:grpSpLocks/>
          </p:cNvGrpSpPr>
          <p:nvPr/>
        </p:nvGrpSpPr>
        <p:grpSpPr bwMode="auto">
          <a:xfrm>
            <a:off x="395536" y="2014388"/>
            <a:ext cx="820738" cy="1157288"/>
            <a:chOff x="192" y="624"/>
            <a:chExt cx="517" cy="729"/>
          </a:xfrm>
        </p:grpSpPr>
        <p:graphicFrame>
          <p:nvGraphicFramePr>
            <p:cNvPr id="79" name="Object 10"/>
            <p:cNvGraphicFramePr>
              <a:graphicFrameLocks noChangeAspect="1"/>
            </p:cNvGraphicFramePr>
            <p:nvPr/>
          </p:nvGraphicFramePr>
          <p:xfrm>
            <a:off x="192" y="624"/>
            <a:ext cx="517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58558" imgH="215806" progId="Equation.3">
                    <p:embed/>
                  </p:oleObj>
                </mc:Choice>
                <mc:Fallback>
                  <p:oleObj name="Equation" r:id="rId7" imgW="558558" imgH="215806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624"/>
                          <a:ext cx="517" cy="223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00">
                                  <a:alpha val="50195"/>
                                </a:srgb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2" name="AutoShape 11"/>
            <p:cNvCxnSpPr>
              <a:cxnSpLocks noChangeShapeType="1"/>
            </p:cNvCxnSpPr>
            <p:nvPr/>
          </p:nvCxnSpPr>
          <p:spPr bwMode="auto">
            <a:xfrm rot="16200000" flipH="1">
              <a:off x="284" y="1023"/>
              <a:ext cx="497" cy="164"/>
            </a:xfrm>
            <a:prstGeom prst="bentConnector2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 type="stealth" w="med" len="lg"/>
            </a:ln>
            <a:effectLst/>
          </p:spPr>
        </p:cxnSp>
      </p:grpSp>
      <p:grpSp>
        <p:nvGrpSpPr>
          <p:cNvPr id="84" name="Group 22"/>
          <p:cNvGrpSpPr>
            <a:grpSpLocks/>
          </p:cNvGrpSpPr>
          <p:nvPr/>
        </p:nvGrpSpPr>
        <p:grpSpPr bwMode="auto">
          <a:xfrm>
            <a:off x="1832224" y="1861988"/>
            <a:ext cx="1230312" cy="1309688"/>
            <a:chOff x="1097" y="528"/>
            <a:chExt cx="775" cy="825"/>
          </a:xfrm>
        </p:grpSpPr>
        <p:graphicFrame>
          <p:nvGraphicFramePr>
            <p:cNvPr id="85" name="Object 8"/>
            <p:cNvGraphicFramePr>
              <a:graphicFrameLocks noChangeAspect="1"/>
            </p:cNvGraphicFramePr>
            <p:nvPr/>
          </p:nvGraphicFramePr>
          <p:xfrm>
            <a:off x="1097" y="528"/>
            <a:ext cx="775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837836" imgH="393529" progId="Equation.3">
                    <p:embed/>
                  </p:oleObj>
                </mc:Choice>
                <mc:Fallback>
                  <p:oleObj name="Equation" r:id="rId9" imgW="837836" imgH="393529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7" y="528"/>
                          <a:ext cx="775" cy="406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00">
                                  <a:alpha val="50195"/>
                                </a:srgb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0" name="AutoShape 12"/>
            <p:cNvCxnSpPr>
              <a:cxnSpLocks noChangeShapeType="1"/>
            </p:cNvCxnSpPr>
            <p:nvPr/>
          </p:nvCxnSpPr>
          <p:spPr bwMode="auto">
            <a:xfrm rot="5400000">
              <a:off x="1189" y="1056"/>
              <a:ext cx="410" cy="183"/>
            </a:xfrm>
            <a:prstGeom prst="bentConnector2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 type="stealth" w="med" len="lg"/>
            </a:ln>
            <a:effectLst/>
          </p:spPr>
        </p:cxnSp>
      </p:grpSp>
      <p:sp>
        <p:nvSpPr>
          <p:cNvPr id="92" name="AutoShape 13"/>
          <p:cNvSpPr>
            <a:spLocks noChangeArrowheads="1"/>
          </p:cNvSpPr>
          <p:nvPr/>
        </p:nvSpPr>
        <p:spPr bwMode="auto">
          <a:xfrm rot="5400000" flipV="1">
            <a:off x="1348036" y="3728888"/>
            <a:ext cx="533400" cy="304800"/>
          </a:xfrm>
          <a:custGeom>
            <a:avLst/>
            <a:gdLst>
              <a:gd name="T0" fmla="*/ 9879013 w 21600"/>
              <a:gd name="T1" fmla="*/ 0 h 21600"/>
              <a:gd name="T2" fmla="*/ 0 w 21600"/>
              <a:gd name="T3" fmla="*/ 2150533 h 21600"/>
              <a:gd name="T4" fmla="*/ 9879013 w 21600"/>
              <a:gd name="T5" fmla="*/ 4301067 h 21600"/>
              <a:gd name="T6" fmla="*/ 13172017 w 21600"/>
              <a:gd name="T7" fmla="*/ 2150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" name="Group 16"/>
          <p:cNvGrpSpPr>
            <a:grpSpLocks/>
          </p:cNvGrpSpPr>
          <p:nvPr/>
        </p:nvGrpSpPr>
        <p:grpSpPr bwMode="auto">
          <a:xfrm>
            <a:off x="3149600" y="980728"/>
            <a:ext cx="5821363" cy="5184776"/>
            <a:chOff x="1984" y="655"/>
            <a:chExt cx="3667" cy="3266"/>
          </a:xfrm>
        </p:grpSpPr>
        <p:pic>
          <p:nvPicPr>
            <p:cNvPr id="94" name="Picture 4" descr="dick 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84" y="704"/>
              <a:ext cx="3667" cy="3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 Box 14"/>
            <p:cNvSpPr txBox="1">
              <a:spLocks noChangeArrowheads="1"/>
            </p:cNvSpPr>
            <p:nvPr/>
          </p:nvSpPr>
          <p:spPr bwMode="auto">
            <a:xfrm>
              <a:off x="2033" y="655"/>
              <a:ext cx="390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0" bIns="72000">
              <a:spAutoFit/>
            </a:bodyPr>
            <a:lstStyle/>
            <a:p>
              <a:r>
                <a:rPr lang="sr-Latn-CS" sz="1800" b="1" dirty="0">
                  <a:latin typeface="Arial" charset="0"/>
                </a:rPr>
                <a:t>r</a:t>
              </a:r>
              <a:r>
                <a:rPr lang="sr-Latn-CS" sz="1800" b="1" baseline="-25000" dirty="0">
                  <a:latin typeface="Arial" charset="0"/>
                </a:rPr>
                <a:t>g</a:t>
              </a:r>
              <a:r>
                <a:rPr lang="sr-Latn-CS" sz="1800" b="1" dirty="0">
                  <a:latin typeface="Arial" charset="0"/>
                  <a:sym typeface="Symbol" pitchFamily="18" charset="2"/>
                </a:rPr>
                <a:t>m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96" name="Text Box 15"/>
            <p:cNvSpPr txBox="1">
              <a:spLocks noChangeArrowheads="1"/>
            </p:cNvSpPr>
            <p:nvPr/>
          </p:nvSpPr>
          <p:spPr bwMode="auto">
            <a:xfrm>
              <a:off x="4772" y="3672"/>
              <a:ext cx="424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0" bIns="0">
              <a:spAutoFit/>
            </a:bodyPr>
            <a:lstStyle/>
            <a:p>
              <a:r>
                <a:rPr lang="sr-Latn-CS" sz="1800" b="1" dirty="0">
                  <a:latin typeface="Arial" charset="0"/>
                </a:rPr>
                <a:t>V</a:t>
              </a:r>
              <a:r>
                <a:rPr lang="sr-Latn-CS" sz="1800" b="1" dirty="0">
                  <a:latin typeface="Arial" charset="0"/>
                  <a:sym typeface="Symbol" pitchFamily="18" charset="2"/>
                </a:rPr>
                <a:t>m</a:t>
              </a:r>
              <a:r>
                <a:rPr lang="sr-Latn-CS" sz="1800" b="1" baseline="30000" dirty="0">
                  <a:latin typeface="Arial" charset="0"/>
                  <a:sym typeface="Symbol" pitchFamily="18" charset="2"/>
                </a:rPr>
                <a:t>3</a:t>
              </a:r>
              <a:r>
                <a:rPr lang="sr-Latn-CS" sz="1800" b="1" dirty="0">
                  <a:latin typeface="Arial" charset="0"/>
                  <a:sym typeface="Symbol" pitchFamily="18" charset="2"/>
                </a:rPr>
                <a:t></a:t>
              </a:r>
              <a:endParaRPr lang="en-US" sz="1800" b="1" dirty="0">
                <a:latin typeface="Arial" charset="0"/>
              </a:endParaRPr>
            </a:p>
          </p:txBody>
        </p:sp>
      </p:grpSp>
      <p:sp>
        <p:nvSpPr>
          <p:cNvPr id="24" name="Rectangle 15">
            <a:extLst>
              <a:ext uri="{FF2B5EF4-FFF2-40B4-BE49-F238E27FC236}">
                <a16:creationId xmlns:a16="http://schemas.microsoft.com/office/drawing/2014/main" id="{8ECAE465-A8BC-4D3D-A382-50D99C365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F6F06ACC-F27B-4607-9042-BB951181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624"/>
            <a:ext cx="77724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Pitanja za proveru znanja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4106032-2F55-47A6-B481-BE0F66214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00" y="185545"/>
            <a:ext cx="1024624" cy="14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76A249-E740-4041-8355-38D46BDFC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764703"/>
            <a:ext cx="8244056" cy="489654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 anchorCtr="0"/>
          <a:lstStyle/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 kojim slučajevima se primenjuju pojedini matematički modeli zvučnog polja u zatvorenom prostoru?</a:t>
            </a:r>
          </a:p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predstavlja koeficijent apsorpcije zvuka?</a:t>
            </a:r>
          </a:p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predstavlja i kako se izračunava apsorpciona površina prostorije?</a:t>
            </a:r>
          </a:p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Koje su osnovne hipoteze Statističke teorije zvučnog polja?</a:t>
            </a:r>
          </a:p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predstavlja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vreme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reverberacije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prostorije i kako se izračunava?</a:t>
            </a:r>
          </a:p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Koje su karakteristične zone u prostorijama sa velikim koeficijentom apsorpcije zvučne energije?</a:t>
            </a:r>
          </a:p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Kako se izračunava rezultujući intenzitet zvuka u prostorijama sa velikim koeficijentom apsorpcije zvuka?</a:t>
            </a:r>
          </a:p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predstavlja granični radijus prostorije i kako se određuje?</a:t>
            </a:r>
          </a:p>
        </p:txBody>
      </p:sp>
    </p:spTree>
    <p:extLst>
      <p:ext uri="{BB962C8B-B14F-4D97-AF65-F5344CB8AC3E}">
        <p14:creationId xmlns:p14="http://schemas.microsoft.com/office/powerpoint/2010/main" val="3512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Zatvoreni prostor i zvučno polje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3743908" y="4728311"/>
            <a:ext cx="1656184" cy="101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l-SI" sz="1800" b="1" i="1" dirty="0">
                <a:solidFill>
                  <a:srgbClr val="000066"/>
                </a:solidFill>
                <a:latin typeface="Arial" charset="0"/>
              </a:rPr>
              <a:t>Z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 = </a:t>
            </a:r>
            <a:r>
              <a:rPr lang="sl-SI" sz="1800" b="1" i="1" dirty="0">
                <a:solidFill>
                  <a:srgbClr val="000066"/>
                </a:solidFill>
                <a:latin typeface="Arial" charset="0"/>
                <a:sym typeface="Symbol"/>
              </a:rPr>
              <a:t>c</a:t>
            </a:r>
            <a:endParaRPr lang="sl-SI" sz="1800" b="1" i="1" dirty="0">
              <a:solidFill>
                <a:srgbClr val="000066"/>
              </a:solidFill>
              <a:sym typeface="Symbol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l-SI" sz="1800" b="1" i="1" dirty="0">
                <a:solidFill>
                  <a:srgbClr val="000066"/>
                </a:solidFill>
              </a:rPr>
              <a:t>Z</a:t>
            </a:r>
            <a:r>
              <a:rPr lang="sl-SI" sz="1800" b="1" baseline="-25000" dirty="0">
                <a:solidFill>
                  <a:srgbClr val="000066"/>
                </a:solidFill>
              </a:rPr>
              <a:t>S</a:t>
            </a:r>
            <a:r>
              <a:rPr lang="sl-SI" sz="1800" b="1" dirty="0">
                <a:solidFill>
                  <a:srgbClr val="000066"/>
                </a:solidFill>
              </a:rPr>
              <a:t> &gt;&gt; </a:t>
            </a:r>
            <a:r>
              <a:rPr lang="sl-SI" sz="1800" b="1" i="1" dirty="0">
                <a:solidFill>
                  <a:srgbClr val="000066"/>
                </a:solidFill>
                <a:sym typeface="Symbol"/>
              </a:rPr>
              <a:t>c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57" name="Picture 20"/>
          <p:cNvPicPr>
            <a:picLocks noChangeAspect="1" noChangeArrowheads="1"/>
          </p:cNvPicPr>
          <p:nvPr/>
        </p:nvPicPr>
        <p:blipFill>
          <a:blip r:embed="rId3" cstate="print"/>
          <a:srcRect l="20625" t="43794" r="18413" b="10327"/>
          <a:stretch>
            <a:fillRect/>
          </a:stretch>
        </p:blipFill>
        <p:spPr bwMode="auto">
          <a:xfrm>
            <a:off x="1624487" y="1158744"/>
            <a:ext cx="6183057" cy="348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 Box 21"/>
          <p:cNvSpPr txBox="1">
            <a:spLocks noChangeArrowheads="1"/>
          </p:cNvSpPr>
          <p:nvPr/>
        </p:nvSpPr>
        <p:spPr bwMode="auto">
          <a:xfrm>
            <a:off x="3491880" y="5924793"/>
            <a:ext cx="216024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1800" b="1" i="1" dirty="0">
                <a:solidFill>
                  <a:srgbClr val="000066"/>
                </a:solidFill>
              </a:rPr>
              <a:t>p</a:t>
            </a:r>
            <a:r>
              <a:rPr lang="sl-SI" sz="1800" b="1" dirty="0">
                <a:solidFill>
                  <a:srgbClr val="000066"/>
                </a:solidFill>
              </a:rPr>
              <a:t> = </a:t>
            </a:r>
            <a:r>
              <a:rPr lang="sl-SI" sz="1800" b="1" i="1" dirty="0">
                <a:solidFill>
                  <a:srgbClr val="000066"/>
                </a:solidFill>
              </a:rPr>
              <a:t>p</a:t>
            </a:r>
            <a:r>
              <a:rPr lang="sl-SI" sz="1800" b="1" dirty="0">
                <a:solidFill>
                  <a:srgbClr val="000066"/>
                </a:solidFill>
              </a:rPr>
              <a:t> (</a:t>
            </a:r>
            <a:r>
              <a:rPr lang="sl-SI" sz="1800" b="1" i="1" dirty="0">
                <a:solidFill>
                  <a:srgbClr val="000066"/>
                </a:solidFill>
              </a:rPr>
              <a:t>x</a:t>
            </a:r>
            <a:r>
              <a:rPr lang="sl-SI" sz="1800" b="1" dirty="0">
                <a:solidFill>
                  <a:srgbClr val="000066"/>
                </a:solidFill>
              </a:rPr>
              <a:t>,</a:t>
            </a:r>
            <a:r>
              <a:rPr lang="sl-SI" sz="1800" b="1" i="1" dirty="0">
                <a:solidFill>
                  <a:srgbClr val="000066"/>
                </a:solidFill>
              </a:rPr>
              <a:t>y</a:t>
            </a:r>
            <a:r>
              <a:rPr lang="sl-SI" sz="1800" b="1" dirty="0">
                <a:solidFill>
                  <a:srgbClr val="000066"/>
                </a:solidFill>
              </a:rPr>
              <a:t>,</a:t>
            </a:r>
            <a:r>
              <a:rPr lang="sl-SI" sz="1800" b="1" i="1" dirty="0">
                <a:solidFill>
                  <a:srgbClr val="000066"/>
                </a:solidFill>
              </a:rPr>
              <a:t>z</a:t>
            </a:r>
            <a:r>
              <a:rPr lang="sl-SI" sz="1800" b="1" dirty="0">
                <a:solidFill>
                  <a:srgbClr val="000066"/>
                </a:solidFill>
              </a:rPr>
              <a:t>,</a:t>
            </a:r>
            <a:r>
              <a:rPr lang="sl-SI" sz="1800" b="1" i="1" dirty="0">
                <a:solidFill>
                  <a:srgbClr val="000066"/>
                </a:solidFill>
              </a:rPr>
              <a:t>t</a:t>
            </a:r>
            <a:r>
              <a:rPr lang="sl-SI" sz="1800" b="1" dirty="0">
                <a:solidFill>
                  <a:srgbClr val="000066"/>
                </a:solidFill>
              </a:rPr>
              <a:t>)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17205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609794"/>
              </p:ext>
            </p:extLst>
          </p:nvPr>
        </p:nvGraphicFramePr>
        <p:xfrm>
          <a:off x="4198346" y="2512187"/>
          <a:ext cx="1035337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900" imgH="228600" progId="Equation.3">
                  <p:embed/>
                </p:oleObj>
              </mc:Choice>
              <mc:Fallback>
                <p:oleObj name="Equation" r:id="rId4" imgW="59690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346" y="2512187"/>
                        <a:ext cx="1035337" cy="396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>
            <a:extLst>
              <a:ext uri="{FF2B5EF4-FFF2-40B4-BE49-F238E27FC236}">
                <a16:creationId xmlns:a16="http://schemas.microsoft.com/office/drawing/2014/main" id="{06D39DF9-C4D8-4CE1-BC5D-BC1E7D44A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17" name="Group 16"/>
          <p:cNvGrpSpPr/>
          <p:nvPr/>
        </p:nvGrpSpPr>
        <p:grpSpPr>
          <a:xfrm>
            <a:off x="1284660" y="1268760"/>
            <a:ext cx="2316465" cy="1161976"/>
            <a:chOff x="599351" y="1978992"/>
            <a:chExt cx="2316465" cy="1161976"/>
          </a:xfrm>
        </p:grpSpPr>
        <p:pic>
          <p:nvPicPr>
            <p:cNvPr id="59" name="Picture 11" descr="C:\Program Files\Microsoft Office\MEDIA\OFFICE12\Bullets\BD21298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351" y="2092352"/>
              <a:ext cx="144000" cy="144000"/>
            </a:xfrm>
            <a:prstGeom prst="rect">
              <a:avLst/>
            </a:prstGeom>
            <a:noFill/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755816" y="1978992"/>
              <a:ext cx="2160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sl-SI" sz="1800" b="1" dirty="0">
                  <a:solidFill>
                    <a:srgbClr val="800000"/>
                  </a:solidFill>
                  <a:latin typeface="Arial" charset="0"/>
                </a:rPr>
                <a:t>Zatvoreni prostor</a:t>
              </a:r>
            </a:p>
            <a:p>
              <a:pPr algn="just"/>
              <a:r>
                <a:rPr lang="sl-SI" sz="1800" b="1" dirty="0">
                  <a:solidFill>
                    <a:srgbClr val="800000"/>
                  </a:solidFill>
                  <a:latin typeface="Arial" charset="0"/>
                </a:rPr>
                <a:t>malih dimenzija:   </a:t>
              </a:r>
              <a:endParaRPr lang="en-US" sz="1800" b="1" baseline="30000" dirty="0">
                <a:solidFill>
                  <a:srgbClr val="800000"/>
                </a:solidFill>
                <a:latin typeface="Arial" charset="0"/>
              </a:endParaRPr>
            </a:p>
          </p:txBody>
        </p:sp>
        <p:graphicFrame>
          <p:nvGraphicFramePr>
            <p:cNvPr id="199685" name="Object 23"/>
            <p:cNvGraphicFramePr>
              <a:graphicFrameLocks noChangeAspect="1"/>
            </p:cNvGraphicFramePr>
            <p:nvPr/>
          </p:nvGraphicFramePr>
          <p:xfrm>
            <a:off x="1293070" y="2708968"/>
            <a:ext cx="1085492" cy="4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45760" imgH="215640" progId="Equation.DSMT4">
                    <p:embed/>
                  </p:oleObj>
                </mc:Choice>
                <mc:Fallback>
                  <p:oleObj name="Equation" r:id="rId4" imgW="545760" imgH="21564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3070" y="2708968"/>
                          <a:ext cx="1085492" cy="432000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5264903" y="1278608"/>
            <a:ext cx="2314048" cy="1152128"/>
            <a:chOff x="4562208" y="1988840"/>
            <a:chExt cx="2314048" cy="1152128"/>
          </a:xfrm>
        </p:grpSpPr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4716016" y="1988840"/>
              <a:ext cx="21602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sl-SI" sz="1800" b="1" dirty="0">
                  <a:solidFill>
                    <a:srgbClr val="800000"/>
                  </a:solidFill>
                  <a:latin typeface="Arial" charset="0"/>
                </a:rPr>
                <a:t>Zatvoreni prostor</a:t>
              </a:r>
            </a:p>
            <a:p>
              <a:pPr algn="just"/>
              <a:r>
                <a:rPr lang="sl-SI" sz="1800" b="1" dirty="0">
                  <a:solidFill>
                    <a:srgbClr val="800000"/>
                  </a:solidFill>
                  <a:latin typeface="Arial" charset="0"/>
                </a:rPr>
                <a:t>velikih dimenzija:</a:t>
              </a:r>
              <a:endParaRPr lang="en-US" sz="1800" b="1" baseline="30000" dirty="0">
                <a:solidFill>
                  <a:srgbClr val="800000"/>
                </a:solidFill>
                <a:latin typeface="Arial" charset="0"/>
              </a:endParaRPr>
            </a:p>
          </p:txBody>
        </p:sp>
        <p:pic>
          <p:nvPicPr>
            <p:cNvPr id="47" name="Picture 11" descr="C:\Program Files\Microsoft Office\MEDIA\OFFICE12\Bullets\BD21298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2208" y="2120435"/>
              <a:ext cx="144000" cy="144000"/>
            </a:xfrm>
            <a:prstGeom prst="rect">
              <a:avLst/>
            </a:prstGeom>
            <a:noFill/>
          </p:spPr>
        </p:pic>
        <p:graphicFrame>
          <p:nvGraphicFramePr>
            <p:cNvPr id="199686" name="Object 23"/>
            <p:cNvGraphicFramePr>
              <a:graphicFrameLocks noChangeAspect="1"/>
            </p:cNvGraphicFramePr>
            <p:nvPr/>
          </p:nvGraphicFramePr>
          <p:xfrm>
            <a:off x="5329356" y="2708968"/>
            <a:ext cx="933560" cy="4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69800" imgH="215640" progId="Equation.DSMT4">
                    <p:embed/>
                  </p:oleObj>
                </mc:Choice>
                <mc:Fallback>
                  <p:oleObj name="Equation" r:id="rId6" imgW="469800" imgH="21564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9356" y="2708968"/>
                          <a:ext cx="933560" cy="432000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F0830E3-D255-4C6D-9956-1758B8AC19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2778630"/>
            <a:ext cx="3819130" cy="2880000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B2BF3F18-E7B0-47BA-B0C8-BDBE5B82F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Zatvoreni prostor i zvučno polje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478D26-26FC-492F-ACC2-4FE531E638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4506" y="2778630"/>
            <a:ext cx="3828649" cy="2880000"/>
          </a:xfrm>
          <a:prstGeom prst="rect">
            <a:avLst/>
          </a:prstGeom>
        </p:spPr>
      </p:pic>
      <p:sp>
        <p:nvSpPr>
          <p:cNvPr id="26" name="Text Box 21">
            <a:extLst>
              <a:ext uri="{FF2B5EF4-FFF2-40B4-BE49-F238E27FC236}">
                <a16:creationId xmlns:a16="http://schemas.microsoft.com/office/drawing/2014/main" id="{245AA9FD-DFBF-42D1-8100-764F3087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964" y="5662773"/>
            <a:ext cx="3473731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1400" b="1" i="1" dirty="0">
                <a:solidFill>
                  <a:srgbClr val="000066"/>
                </a:solidFill>
              </a:rPr>
              <a:t>Proizvodna hala GORENJE - Valjevo</a:t>
            </a:r>
            <a:endParaRPr lang="hr-HR" sz="14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49B3F5E2-A36D-4327-B9BB-5AD5AE5F9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59" y="5662773"/>
            <a:ext cx="3473731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1400" b="1" i="1" dirty="0">
                <a:solidFill>
                  <a:srgbClr val="000066"/>
                </a:solidFill>
              </a:rPr>
              <a:t>Kućna stolarska radionica</a:t>
            </a:r>
            <a:endParaRPr lang="hr-HR" sz="14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B1CD88E8-79A9-4354-AFE6-29604A6A4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Matematički modeli zvučnog polja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312000" y="956561"/>
            <a:ext cx="25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0"/>
              </a:spcBef>
              <a:buClr>
                <a:srgbClr val="800000"/>
              </a:buClr>
              <a:buSzPct val="110000"/>
            </a:pPr>
            <a:r>
              <a:rPr lang="hr-HR" sz="1800" b="1" dirty="0">
                <a:solidFill>
                  <a:srgbClr val="800000"/>
                </a:solidFill>
                <a:latin typeface="Arial" charset="0"/>
              </a:rPr>
              <a:t>Geometrijski model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044614" y="3913455"/>
            <a:ext cx="25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0"/>
              </a:spcBef>
              <a:buClr>
                <a:srgbClr val="800000"/>
              </a:buClr>
              <a:buSzPct val="110000"/>
            </a:pPr>
            <a:r>
              <a:rPr lang="hr-HR" sz="1800" b="1" dirty="0" err="1">
                <a:solidFill>
                  <a:srgbClr val="800000"/>
                </a:solidFill>
                <a:latin typeface="Arial" charset="0"/>
              </a:rPr>
              <a:t>Talasni</a:t>
            </a:r>
            <a:r>
              <a:rPr lang="hr-HR" sz="1800" b="1" dirty="0">
                <a:solidFill>
                  <a:srgbClr val="800000"/>
                </a:solidFill>
                <a:latin typeface="Arial" charset="0"/>
              </a:rPr>
              <a:t> model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87200" y="3896479"/>
            <a:ext cx="25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  <a:buClr>
                <a:srgbClr val="800000"/>
              </a:buClr>
              <a:buSzPct val="110000"/>
            </a:pPr>
            <a:r>
              <a:rPr lang="hr-HR" sz="1800" b="1" dirty="0">
                <a:solidFill>
                  <a:srgbClr val="800000"/>
                </a:solidFill>
                <a:latin typeface="Arial" charset="0"/>
              </a:rPr>
              <a:t>Statistički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158C44-4B44-48EF-A896-D1158B85D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19"/>
          <a:stretch/>
        </p:blipFill>
        <p:spPr>
          <a:xfrm>
            <a:off x="2452391" y="1340768"/>
            <a:ext cx="4239217" cy="2120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E644C6-586C-4877-8902-0C77253796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399" y="4301833"/>
            <a:ext cx="4639322" cy="1503431"/>
          </a:xfrm>
          <a:prstGeom prst="rect">
            <a:avLst/>
          </a:prstGeom>
        </p:spPr>
      </p:pic>
      <p:grpSp>
        <p:nvGrpSpPr>
          <p:cNvPr id="23" name="Group 30">
            <a:extLst>
              <a:ext uri="{FF2B5EF4-FFF2-40B4-BE49-F238E27FC236}">
                <a16:creationId xmlns:a16="http://schemas.microsoft.com/office/drawing/2014/main" id="{8FD9AD14-4BE3-409F-83B1-90E73B2872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1055" y="4286986"/>
            <a:ext cx="2668231" cy="2160000"/>
            <a:chOff x="3584" y="2249"/>
            <a:chExt cx="2079" cy="1683"/>
          </a:xfrm>
        </p:grpSpPr>
        <p:pic>
          <p:nvPicPr>
            <p:cNvPr id="27" name="Picture 24">
              <a:extLst>
                <a:ext uri="{FF2B5EF4-FFF2-40B4-BE49-F238E27FC236}">
                  <a16:creationId xmlns:a16="http://schemas.microsoft.com/office/drawing/2014/main" id="{4043DC0A-C192-403E-A876-D851B9E53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84" y="2249"/>
              <a:ext cx="2079" cy="1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AutoShape 27">
              <a:extLst>
                <a:ext uri="{FF2B5EF4-FFF2-40B4-BE49-F238E27FC236}">
                  <a16:creationId xmlns:a16="http://schemas.microsoft.com/office/drawing/2014/main" id="{45027C78-64DF-423F-93EA-8A245CB26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25"/>
              <a:ext cx="192" cy="198"/>
            </a:xfrm>
            <a:prstGeom prst="star8">
              <a:avLst>
                <a:gd name="adj" fmla="val 38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sl-SI" sz="1200" dirty="0"/>
                <a:t>P</a:t>
              </a:r>
              <a:r>
                <a:rPr lang="sl-SI" sz="1200" baseline="-25000" dirty="0"/>
                <a:t>a</a:t>
              </a:r>
              <a:endParaRPr lang="en-US" sz="1200" baseline="-25000" dirty="0"/>
            </a:p>
          </p:txBody>
        </p:sp>
      </p:grpSp>
      <p:sp>
        <p:nvSpPr>
          <p:cNvPr id="32" name="Text Box 21">
            <a:extLst>
              <a:ext uri="{FF2B5EF4-FFF2-40B4-BE49-F238E27FC236}">
                <a16:creationId xmlns:a16="http://schemas.microsoft.com/office/drawing/2014/main" id="{3ECA6D52-C760-4C3B-80CE-B4738DEDF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607" y="3441481"/>
            <a:ext cx="4639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sl-SI" sz="1200" i="1" dirty="0">
                <a:solidFill>
                  <a:srgbClr val="000066"/>
                </a:solidFill>
              </a:rPr>
              <a:t>Model prostorije u kome su bojama vizuelno kodovane vrednosti koeficijenta apsorpcije površina (hala Beogradske arene)</a:t>
            </a:r>
            <a:endParaRPr lang="hr-HR" sz="12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4" name="Text Box 21">
            <a:extLst>
              <a:ext uri="{FF2B5EF4-FFF2-40B4-BE49-F238E27FC236}">
                <a16:creationId xmlns:a16="http://schemas.microsoft.com/office/drawing/2014/main" id="{FA1CA091-F11C-4827-A0FC-F6A779701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863" y="5810368"/>
            <a:ext cx="47385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sl-SI" sz="1200" i="1" dirty="0">
                <a:solidFill>
                  <a:srgbClr val="000066"/>
                </a:solidFill>
              </a:rPr>
              <a:t>Prostorna forma ravanskog stojećeg talasa (2,1,0) u jednoj paralelopipednoj prostoriji: u aksonometriji (levo) i u osnovi (desno)</a:t>
            </a:r>
            <a:endParaRPr lang="hr-HR" sz="12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B15EC404-5991-4210-AAC6-F8688A032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7"/>
          <p:cNvGrpSpPr>
            <a:grpSpLocks noChangeAspect="1"/>
          </p:cNvGrpSpPr>
          <p:nvPr/>
        </p:nvGrpSpPr>
        <p:grpSpPr bwMode="auto">
          <a:xfrm>
            <a:off x="2267744" y="1087587"/>
            <a:ext cx="4032000" cy="5101926"/>
            <a:chOff x="3312" y="960"/>
            <a:chExt cx="2344" cy="2966"/>
          </a:xfrm>
        </p:grpSpPr>
        <p:pic>
          <p:nvPicPr>
            <p:cNvPr id="37" name="Picture 4" descr="everest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2" y="960"/>
              <a:ext cx="2344" cy="2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4044" y="1156"/>
              <a:ext cx="29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  <a:sym typeface="Symbol" pitchFamily="18" charset="2"/>
                </a:rPr>
                <a:t></a:t>
              </a:r>
              <a:r>
                <a:rPr lang="sl-SI" sz="1600" b="1" dirty="0">
                  <a:solidFill>
                    <a:schemeClr val="accent2"/>
                  </a:solidFill>
                  <a:sym typeface="Symbol" pitchFamily="18" charset="2"/>
                </a:rPr>
                <a:t>c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4417" y="1156"/>
              <a:ext cx="270" cy="2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>
              <a:spAutoFit/>
            </a:bodyPr>
            <a:lstStyle/>
            <a:p>
              <a:r>
                <a:rPr lang="en-US" sz="1600" b="1" dirty="0">
                  <a:solidFill>
                    <a:srgbClr val="FF3300"/>
                  </a:solidFill>
                  <a:sym typeface="Symbol" pitchFamily="18" charset="2"/>
                </a:rPr>
                <a:t></a:t>
              </a:r>
              <a:r>
                <a:rPr lang="sl-SI" sz="1600" b="1" baseline="-25000" dirty="0">
                  <a:solidFill>
                    <a:srgbClr val="FF3300"/>
                  </a:solidFill>
                  <a:sym typeface="Symbol" pitchFamily="18" charset="2"/>
                </a:rPr>
                <a:t>1</a:t>
              </a:r>
              <a:r>
                <a:rPr lang="sl-SI" sz="1600" b="1" dirty="0">
                  <a:solidFill>
                    <a:srgbClr val="FF3300"/>
                  </a:solidFill>
                  <a:sym typeface="Symbol" pitchFamily="18" charset="2"/>
                </a:rPr>
                <a:t>c</a:t>
              </a:r>
              <a:r>
                <a:rPr lang="sl-SI" sz="1600" b="1" baseline="-25000" dirty="0">
                  <a:solidFill>
                    <a:srgbClr val="FF3300"/>
                  </a:solidFill>
                  <a:sym typeface="Symbol" pitchFamily="18" charset="2"/>
                </a:rPr>
                <a:t>1</a:t>
              </a:r>
              <a:endParaRPr lang="en-US" sz="1600" b="1" baseline="-25000" dirty="0">
                <a:solidFill>
                  <a:srgbClr val="FF3300"/>
                </a:solidFill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4761" y="1156"/>
              <a:ext cx="270" cy="2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>
              <a:spAutoFit/>
            </a:bodyPr>
            <a:lstStyle/>
            <a:p>
              <a:r>
                <a:rPr lang="en-US" sz="1600" b="1" dirty="0">
                  <a:solidFill>
                    <a:srgbClr val="990033"/>
                  </a:solidFill>
                  <a:sym typeface="Symbol" pitchFamily="18" charset="2"/>
                </a:rPr>
                <a:t></a:t>
              </a:r>
              <a:r>
                <a:rPr lang="en-US" sz="1600" b="1" baseline="-25000" dirty="0">
                  <a:solidFill>
                    <a:srgbClr val="990033"/>
                  </a:solidFill>
                  <a:sym typeface="Symbol" pitchFamily="18" charset="2"/>
                </a:rPr>
                <a:t>2</a:t>
              </a:r>
              <a:r>
                <a:rPr lang="sl-SI" sz="1600" b="1" dirty="0">
                  <a:solidFill>
                    <a:srgbClr val="990033"/>
                  </a:solidFill>
                  <a:sym typeface="Symbol" pitchFamily="18" charset="2"/>
                </a:rPr>
                <a:t>c</a:t>
              </a:r>
              <a:r>
                <a:rPr lang="en-US" sz="1600" b="1" baseline="-25000" dirty="0">
                  <a:solidFill>
                    <a:srgbClr val="990033"/>
                  </a:solidFill>
                  <a:sym typeface="Symbol" pitchFamily="18" charset="2"/>
                </a:rPr>
                <a:t>2</a:t>
              </a:r>
              <a:endParaRPr lang="en-US" sz="1600" b="1" baseline="-25000" dirty="0">
                <a:solidFill>
                  <a:srgbClr val="990033"/>
                </a:solidFill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5084" y="1156"/>
              <a:ext cx="29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  <a:sym typeface="Symbol" pitchFamily="18" charset="2"/>
                </a:rPr>
                <a:t></a:t>
              </a:r>
              <a:r>
                <a:rPr lang="sl-SI" sz="1600" b="1" dirty="0">
                  <a:solidFill>
                    <a:schemeClr val="accent2"/>
                  </a:solidFill>
                  <a:sym typeface="Symbol" pitchFamily="18" charset="2"/>
                </a:rPr>
                <a:t>c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FC310819-E738-4312-9023-BFA875442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Matematički modeli zvučnog polja</a:t>
            </a: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4DF16303-02C2-46A5-9441-872D18CCF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Koeficijent apsorpcije zvučne energije</a:t>
            </a:r>
          </a:p>
        </p:txBody>
      </p:sp>
      <p:graphicFrame>
        <p:nvGraphicFramePr>
          <p:cNvPr id="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013507"/>
              </p:ext>
            </p:extLst>
          </p:nvPr>
        </p:nvGraphicFramePr>
        <p:xfrm>
          <a:off x="4158968" y="4334393"/>
          <a:ext cx="7620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696" imgH="431613" progId="Equation.3">
                  <p:embed/>
                </p:oleObj>
              </mc:Choice>
              <mc:Fallback>
                <p:oleObj name="Equation" r:id="rId3" imgW="469696" imgH="4316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968" y="4334393"/>
                        <a:ext cx="762000" cy="7778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823936"/>
              </p:ext>
            </p:extLst>
          </p:nvPr>
        </p:nvGraphicFramePr>
        <p:xfrm>
          <a:off x="3393405" y="5411638"/>
          <a:ext cx="23685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59866" imgH="431613" progId="Equation.3">
                  <p:embed/>
                </p:oleObj>
              </mc:Choice>
              <mc:Fallback>
                <p:oleObj name="Equation" r:id="rId5" imgW="1459866" imgH="43161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405" y="5411638"/>
                        <a:ext cx="2368550" cy="7778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2258806" y="1272338"/>
            <a:ext cx="4608926" cy="2808000"/>
            <a:chOff x="5181600" y="2259874"/>
            <a:chExt cx="3810000" cy="2321254"/>
          </a:xfrm>
        </p:grpSpPr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l="49219" t="42836" r="16536" b="29340"/>
            <a:stretch>
              <a:fillRect/>
            </a:stretch>
          </p:blipFill>
          <p:spPr bwMode="auto">
            <a:xfrm>
              <a:off x="5181600" y="2259874"/>
              <a:ext cx="3810000" cy="232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Rectangle 30"/>
            <p:cNvSpPr/>
            <p:nvPr/>
          </p:nvSpPr>
          <p:spPr bwMode="auto">
            <a:xfrm>
              <a:off x="5224339" y="3501008"/>
              <a:ext cx="1872208" cy="28193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39999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50000"/>
                  </a:schemeClr>
                </a:gs>
                <a:gs pos="8800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25893" y="3481263"/>
              <a:ext cx="186910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x-none" sz="2000" b="1" spc="-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incidentna energija</a:t>
              </a:r>
              <a:endParaRPr lang="en-US" sz="2000" b="1" spc="-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ectangle 15">
            <a:extLst>
              <a:ext uri="{FF2B5EF4-FFF2-40B4-BE49-F238E27FC236}">
                <a16:creationId xmlns:a16="http://schemas.microsoft.com/office/drawing/2014/main" id="{3AD00347-3DD3-45FD-B4C1-FECE8AF2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 l="11719" t="33333" r="30469" b="20833"/>
          <a:stretch>
            <a:fillRect/>
          </a:stretch>
        </p:blipFill>
        <p:spPr bwMode="auto">
          <a:xfrm>
            <a:off x="2391813" y="908720"/>
            <a:ext cx="4360373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Koeficijent apsorpcije zvučne energije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525C2CA-2996-4BB1-8E26-B604CB4F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91840" y="4149080"/>
            <a:ext cx="2160240" cy="4320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r-Latn-CS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Porozni apsorberi</a:t>
            </a:r>
          </a:p>
        </p:txBody>
      </p:sp>
      <p:pic>
        <p:nvPicPr>
          <p:cNvPr id="16" name="Picture 5" descr="D:\Momir\Predavanja\PPP\Slike\zapreminski apsorberi.jpg">
            <a:extLst>
              <a:ext uri="{FF2B5EF4-FFF2-40B4-BE49-F238E27FC236}">
                <a16:creationId xmlns:a16="http://schemas.microsoft.com/office/drawing/2014/main" id="{7E45B546-0B95-422F-9E92-0A3017818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2563"/>
          <a:stretch/>
        </p:blipFill>
        <p:spPr bwMode="auto">
          <a:xfrm>
            <a:off x="6192424" y="3501008"/>
            <a:ext cx="2196000" cy="29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D:\Momir\Predavanja\PPP\Slike\povrsinski apsorberi.jpg">
            <a:extLst>
              <a:ext uri="{FF2B5EF4-FFF2-40B4-BE49-F238E27FC236}">
                <a16:creationId xmlns:a16="http://schemas.microsoft.com/office/drawing/2014/main" id="{2F86BA0C-BD56-4D4B-8910-B28FD9C88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832" y="3443730"/>
            <a:ext cx="2232000" cy="303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BA9DFA96-5441-4A8A-BB71-FB862615E71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710824" y="4833156"/>
            <a:ext cx="30243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600" b="1" i="0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Površinski porozni apsorberi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CB9D2CB-7809-4F05-BD0E-B6DC37ADCF7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392116" y="4760973"/>
            <a:ext cx="316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600" b="1" kern="0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Zaprem</a:t>
            </a:r>
            <a:r>
              <a:rPr kumimoji="0" lang="sr-Latn-CS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inski porozni apsorberi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220967-BD85-4B44-8868-CE652A0715A9}"/>
              </a:ext>
            </a:extLst>
          </p:cNvPr>
          <p:cNvCxnSpPr/>
          <p:nvPr/>
        </p:nvCxnSpPr>
        <p:spPr bwMode="auto">
          <a:xfrm>
            <a:off x="3347824" y="3656169"/>
            <a:ext cx="323" cy="27541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A68837-16DE-4101-A123-B3F4E1603502}"/>
              </a:ext>
            </a:extLst>
          </p:cNvPr>
          <p:cNvCxnSpPr/>
          <p:nvPr/>
        </p:nvCxnSpPr>
        <p:spPr bwMode="auto">
          <a:xfrm>
            <a:off x="5846170" y="3501008"/>
            <a:ext cx="2805" cy="29423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4DCE27-304C-4815-A6E8-BB687BBD67C2}"/>
              </a:ext>
            </a:extLst>
          </p:cNvPr>
          <p:cNvCxnSpPr>
            <a:stCxn id="14" idx="2"/>
          </p:cNvCxnSpPr>
          <p:nvPr/>
        </p:nvCxnSpPr>
        <p:spPr bwMode="auto">
          <a:xfrm flipH="1">
            <a:off x="3403012" y="4581128"/>
            <a:ext cx="1168948" cy="10837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66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AB64F2-6C00-4CF3-A0ED-25B882B4237F}"/>
              </a:ext>
            </a:extLst>
          </p:cNvPr>
          <p:cNvCxnSpPr/>
          <p:nvPr/>
        </p:nvCxnSpPr>
        <p:spPr bwMode="auto">
          <a:xfrm>
            <a:off x="4571893" y="4583189"/>
            <a:ext cx="1202499" cy="11118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66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28" name="Rectangle 15">
            <a:extLst>
              <a:ext uri="{FF2B5EF4-FFF2-40B4-BE49-F238E27FC236}">
                <a16:creationId xmlns:a16="http://schemas.microsoft.com/office/drawing/2014/main" id="{F4B4B90C-97A4-458C-98A5-0E816ECEB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Koeficijent apsorpcije zvučne energije</a:t>
            </a:r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19671"/>
              </p:ext>
            </p:extLst>
          </p:nvPr>
        </p:nvGraphicFramePr>
        <p:xfrm>
          <a:off x="1547664" y="1231603"/>
          <a:ext cx="6794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8918" imgH="393529" progId="Equation.3">
                  <p:embed/>
                </p:oleObj>
              </mc:Choice>
              <mc:Fallback>
                <p:oleObj name="Equation" r:id="rId3" imgW="418918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231603"/>
                        <a:ext cx="679450" cy="7096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457550" y="1124744"/>
            <a:ext cx="4706738" cy="87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l-SI" sz="1800" b="1" i="1" dirty="0">
                <a:solidFill>
                  <a:srgbClr val="000066"/>
                </a:solidFill>
              </a:rPr>
              <a:t>A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 – apsorpciona površina prostorije,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m</a:t>
            </a:r>
            <a:r>
              <a:rPr lang="sl-SI" sz="1800" b="1" baseline="30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2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</a:t>
            </a:r>
            <a:endParaRPr lang="sl-SI" sz="1800" b="1" dirty="0">
              <a:solidFill>
                <a:srgbClr val="000066"/>
              </a:solidFill>
              <a:latin typeface="Arial" charset="0"/>
            </a:endParaRPr>
          </a:p>
          <a:p>
            <a:pPr algn="l">
              <a:lnSpc>
                <a:spcPct val="150000"/>
              </a:lnSpc>
            </a:pPr>
            <a:r>
              <a:rPr lang="sl-SI" sz="1800" b="1" i="1" dirty="0">
                <a:solidFill>
                  <a:srgbClr val="000066"/>
                </a:solidFill>
              </a:rPr>
              <a:t>S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– ukupna površina prostorije,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m</a:t>
            </a:r>
            <a:r>
              <a:rPr lang="sl-SI" sz="1800" b="1" baseline="30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2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:</a:t>
            </a:r>
            <a:endParaRPr 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595388"/>
              </p:ext>
            </p:extLst>
          </p:nvPr>
        </p:nvGraphicFramePr>
        <p:xfrm>
          <a:off x="3563888" y="2057753"/>
          <a:ext cx="1892901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190440" progId="Equation.DSMT4">
                  <p:embed/>
                </p:oleObj>
              </mc:Choice>
              <mc:Fallback>
                <p:oleObj name="Equation" r:id="rId5" imgW="1117440" imgH="1904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057753"/>
                        <a:ext cx="1892901" cy="3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CC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483768" y="2376061"/>
            <a:ext cx="4130824" cy="69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za slučaj paralelopipedne </a:t>
            </a:r>
            <a:br>
              <a:rPr lang="sl-SI" sz="1600" b="1" dirty="0">
                <a:solidFill>
                  <a:srgbClr val="000066"/>
                </a:solidFill>
                <a:latin typeface="Arial" charset="0"/>
              </a:rPr>
            </a:b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prostorije dimenzija </a:t>
            </a:r>
            <a:r>
              <a:rPr lang="sl-SI" sz="1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  <a:sym typeface="Symbol" panose="05050102010706020507" pitchFamily="18" charset="2"/>
              </a:rPr>
              <a:t></a:t>
            </a:r>
            <a:r>
              <a:rPr lang="sl-SI" sz="1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  <a:sym typeface="Symbol" panose="05050102010706020507" pitchFamily="18" charset="2"/>
              </a:rPr>
              <a:t></a:t>
            </a:r>
            <a:r>
              <a:rPr lang="sl-SI" sz="1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8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7">
            <a:extLst>
              <a:ext uri="{FF2B5EF4-FFF2-40B4-BE49-F238E27FC236}">
                <a16:creationId xmlns:a16="http://schemas.microsoft.com/office/drawing/2014/main" id="{4F4ED028-83A8-4787-9869-A425E7A2C1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50800"/>
              </p:ext>
            </p:extLst>
          </p:nvPr>
        </p:nvGraphicFramePr>
        <p:xfrm>
          <a:off x="1100620" y="3717032"/>
          <a:ext cx="11938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431800" progId="Equation.3">
                  <p:embed/>
                </p:oleObj>
              </mc:Choice>
              <mc:Fallback>
                <p:oleObj name="Equation" r:id="rId7" imgW="736600" imgH="431800" progId="Equation.3">
                  <p:embed/>
                  <p:pic>
                    <p:nvPicPr>
                      <p:cNvPr id="4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620" y="3717032"/>
                        <a:ext cx="1193800" cy="7778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8">
            <a:extLst>
              <a:ext uri="{FF2B5EF4-FFF2-40B4-BE49-F238E27FC236}">
                <a16:creationId xmlns:a16="http://schemas.microsoft.com/office/drawing/2014/main" id="{7464226D-BCED-4FFB-B452-F189FB716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780" y="3657798"/>
            <a:ext cx="46955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sl-SI" sz="1800" b="1" i="1" dirty="0">
                <a:solidFill>
                  <a:srgbClr val="000066"/>
                </a:solidFill>
                <a:sym typeface="Symbol" pitchFamily="18" charset="2"/>
              </a:rPr>
              <a:t></a:t>
            </a:r>
            <a:r>
              <a:rPr lang="sl-SI" sz="1800" b="1" i="1" baseline="-25000" dirty="0">
                <a:solidFill>
                  <a:srgbClr val="000066"/>
                </a:solidFill>
                <a:sym typeface="Symbol" pitchFamily="18" charset="2"/>
              </a:rPr>
              <a:t>i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 – koeficijent apsorpcije </a:t>
            </a:r>
            <a:r>
              <a:rPr lang="sl-SI" sz="1800" b="1" i="1" dirty="0">
                <a:solidFill>
                  <a:srgbClr val="000066"/>
                </a:solidFill>
                <a:latin typeface="Arial" charset="0"/>
              </a:rPr>
              <a:t>i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-tog materijala</a:t>
            </a:r>
          </a:p>
          <a:p>
            <a:pPr algn="l">
              <a:lnSpc>
                <a:spcPct val="150000"/>
              </a:lnSpc>
            </a:pPr>
            <a:r>
              <a:rPr lang="sl-SI" sz="1800" b="1" i="1" dirty="0">
                <a:solidFill>
                  <a:srgbClr val="000066"/>
                </a:solidFill>
              </a:rPr>
              <a:t>S</a:t>
            </a:r>
            <a:r>
              <a:rPr lang="sl-SI" sz="1800" b="1" i="1" baseline="-25000" dirty="0">
                <a:solidFill>
                  <a:srgbClr val="000066"/>
                </a:solidFill>
              </a:rPr>
              <a:t>i</a:t>
            </a:r>
            <a:r>
              <a:rPr lang="sl-SI" sz="1800" b="1" i="1" dirty="0">
                <a:solidFill>
                  <a:srgbClr val="000066"/>
                </a:solidFill>
              </a:rPr>
              <a:t>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– površina </a:t>
            </a:r>
            <a:r>
              <a:rPr lang="sl-SI" sz="1800" b="1" i="1" dirty="0">
                <a:solidFill>
                  <a:srgbClr val="000066"/>
                </a:solidFill>
                <a:latin typeface="Arial" charset="0"/>
              </a:rPr>
              <a:t>i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-tog materijala,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m</a:t>
            </a:r>
            <a:r>
              <a:rPr lang="sl-SI" sz="1800" b="1" baseline="30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2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</a:t>
            </a:r>
            <a:endParaRPr 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1F381730-6A17-4809-990D-CAF41EFC3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37F583DC2484EB78787C0CB957F88" ma:contentTypeVersion="3" ma:contentTypeDescription="Create a new document." ma:contentTypeScope="" ma:versionID="b459b0985904bdd089d01af3a4d6b0ee">
  <xsd:schema xmlns:xsd="http://www.w3.org/2001/XMLSchema" xmlns:xs="http://www.w3.org/2001/XMLSchema" xmlns:p="http://schemas.microsoft.com/office/2006/metadata/properties" xmlns:ns2="7ec86dbb-223a-4832-b8c5-0a8b14a2bc3b" targetNamespace="http://schemas.microsoft.com/office/2006/metadata/properties" ma:root="true" ma:fieldsID="f7aeec38a0ff59d8873b810a508257c3" ns2:_="">
    <xsd:import namespace="7ec86dbb-223a-4832-b8c5-0a8b14a2bc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86dbb-223a-4832-b8c5-0a8b14a2bc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96C6FC-14E0-4A6A-8A94-C5A2DBC28E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c86dbb-223a-4832-b8c5-0a8b14a2bc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54DEED-7418-42CC-91F9-F915E41521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FDDA22-2D62-4FA1-8EE4-DD32798A4D5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7ec86dbb-223a-4832-b8c5-0a8b14a2bc3b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12794</TotalTime>
  <Words>2828</Words>
  <Application>Microsoft Office PowerPoint</Application>
  <PresentationFormat>On-screen Show (4:3)</PresentationFormat>
  <Paragraphs>303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Times New Roman</vt:lpstr>
      <vt:lpstr>Wingdings</vt:lpstr>
      <vt:lpstr>Default Design</vt:lpstr>
      <vt:lpstr>CorelDRAW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Porozni apsorberi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 Zatvoreni prostor</dc:title>
  <dc:creator>DM</dc:creator>
  <cp:lastModifiedBy>Darko Mihajlov</cp:lastModifiedBy>
  <cp:revision>1601</cp:revision>
  <dcterms:created xsi:type="dcterms:W3CDTF">2012-10-03T09:08:30Z</dcterms:created>
  <dcterms:modified xsi:type="dcterms:W3CDTF">2023-06-22T11:07:00Z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0x01010063C37F583DC2484EB78787C0CB957F88</vt:lpwstr>
  </property>
</Properties>
</file>